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9" r:id="rId3"/>
    <p:sldId id="257" r:id="rId4"/>
    <p:sldId id="258" r:id="rId5"/>
    <p:sldId id="260" r:id="rId6"/>
    <p:sldId id="266" r:id="rId7"/>
    <p:sldId id="261" r:id="rId8"/>
    <p:sldId id="264" r:id="rId9"/>
    <p:sldId id="267" r:id="rId10"/>
    <p:sldId id="269" r:id="rId11"/>
    <p:sldId id="268" r:id="rId12"/>
    <p:sldId id="265" r:id="rId13"/>
    <p:sldId id="263" r:id="rId1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B5B3"/>
    <a:srgbClr val="A3A8A2"/>
    <a:srgbClr val="BEC0C0"/>
    <a:srgbClr val="C3C4C6"/>
    <a:srgbClr val="FFFFFF"/>
    <a:srgbClr val="0D0D0D"/>
    <a:srgbClr val="444444"/>
    <a:srgbClr val="A5A5A5"/>
    <a:srgbClr val="9C9C9C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495" autoAdjust="0"/>
  </p:normalViewPr>
  <p:slideViewPr>
    <p:cSldViewPr>
      <p:cViewPr varScale="1">
        <p:scale>
          <a:sx n="108" d="100"/>
          <a:sy n="108" d="100"/>
        </p:scale>
        <p:origin x="67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21AA9-7164-40EA-A5E8-5C8AFFDBFF19}" type="datetimeFigureOut">
              <a:rPr lang="ru-RU" smtClean="0"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63FB2-BF6F-4FDE-884A-25B22379F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95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63FB2-BF6F-4FDE-884A-25B22379F4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9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663FB2-BF6F-4FDE-884A-25B22379F4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42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 bwMode="auto">
          <a:xfrm>
            <a:off x="1524" y="0"/>
            <a:ext cx="12188952" cy="6400800"/>
          </a:xfrm>
          <a:prstGeom prst="rect">
            <a:avLst/>
          </a:prstGeom>
          <a:solidFill>
            <a:schemeClr val="accent6"/>
          </a:solidFill>
        </p:spPr>
        <p:txBody>
          <a:bodyPr rtlCol="0"/>
          <a:lstStyle/>
          <a:p>
            <a:pPr>
              <a:defRPr/>
            </a:pPr>
            <a:r>
              <a:rPr lang="ru-RU"/>
              <a:t>Вставка рисунка</a:t>
            </a:r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20ГГ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 rtlCol="0"/>
          <a:lstStyle/>
          <a:p>
            <a:pPr>
              <a:defRPr/>
            </a:pPr>
            <a:r>
              <a:rPr lang="ru-RU"/>
              <a:t>Образец текста нижнего колонтитула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 rtlCol="0"/>
          <a:lstStyle/>
          <a:p>
            <a:pPr>
              <a:defRPr/>
            </a:pPr>
            <a:fld id="{3A98EE3D-8CD1-4C3F-BD1C-C98C9596463C}" type="slidenum">
              <a:rPr lang="ru-RU"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 bwMode="auto">
          <a:xfrm>
            <a:off x="0" y="3118981"/>
            <a:ext cx="7537703" cy="2462667"/>
          </a:xfrm>
          <a:prstGeom prst="rect">
            <a:avLst/>
          </a:prstGeom>
          <a:solidFill>
            <a:schemeClr val="bg1">
              <a:alpha val="93000"/>
            </a:schemeClr>
          </a:solidFill>
        </p:spPr>
        <p:txBody>
          <a:bodyPr lIns="822960" tIns="731520" rtlCol="0" anchor="t" anchorCtr="0">
            <a:normAutofit/>
          </a:bodyPr>
          <a:lstStyle/>
          <a:p>
            <a:pPr>
              <a:defRPr/>
            </a:pPr>
            <a:r>
              <a:rPr lang="ru-RU" sz="5400">
                <a:solidFill>
                  <a:schemeClr val="tx1"/>
                </a:solidFill>
              </a:rPr>
              <a:t>Образец заголовка</a:t>
            </a:r>
            <a:endParaRPr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754840" y="4735798"/>
            <a:ext cx="6470693" cy="605256"/>
          </a:xfrm>
        </p:spPr>
        <p:txBody>
          <a:bodyPr rtlCol="0"/>
          <a:lstStyle/>
          <a:p>
            <a:pPr>
              <a:defRPr/>
            </a:pPr>
            <a:r>
              <a:rPr lang="ru-RU">
                <a:solidFill>
                  <a:schemeClr val="tx1"/>
                </a:solidFill>
              </a:rPr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91C0AA-4FB9-4F68-AE02-31AE16252AE2}" type="datetimeFigureOut">
              <a:rPr lang="ru-RU"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A996293-852D-4665-82B3-E27E6C4ED8D9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0" y="0"/>
            <a:ext cx="4084320" cy="6858000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40" name="Picture 16" descr="https://dm0qx8t0i9gc9.cloudfront.net/thumbnails/video/rN0W64K4ipau8gxv/videoblocks-internet-of-things-animation-from-the-slow-moving-connected-things-4k-tech-background_rec_3mxum_thumbnail-1080_01.png"/>
          <p:cNvPicPr>
            <a:picLocks noChangeAspect="1" noChangeArrowheads="1"/>
          </p:cNvPicPr>
          <p:nvPr/>
        </p:nvPicPr>
        <p:blipFill>
          <a:blip r:embed="rId2"/>
          <a:srcRect l="23813" r="9433"/>
          <a:stretch/>
        </p:blipFill>
        <p:spPr bwMode="auto">
          <a:xfrm>
            <a:off x="4084319" y="7937"/>
            <a:ext cx="8934995" cy="69175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 bwMode="auto">
          <a:xfrm>
            <a:off x="4084320" y="0"/>
            <a:ext cx="8912152" cy="6918958"/>
          </a:xfrm>
          <a:prstGeom prst="rect">
            <a:avLst/>
          </a:prstGeom>
          <a:solidFill>
            <a:srgbClr val="4099CC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rcRect l="30301" r="13420"/>
          <a:stretch/>
        </p:blipFill>
        <p:spPr bwMode="auto">
          <a:xfrm>
            <a:off x="1799339" y="3837241"/>
            <a:ext cx="4153761" cy="4149768"/>
          </a:xfrm>
          <a:prstGeom prst="flowChartConnector">
            <a:avLst/>
          </a:prstGeom>
          <a:solidFill>
            <a:schemeClr val="accent6"/>
          </a:solidFill>
        </p:spPr>
      </p:pic>
      <p:sp>
        <p:nvSpPr>
          <p:cNvPr id="6" name="Блок-схема: узел 5"/>
          <p:cNvSpPr/>
          <p:nvPr/>
        </p:nvSpPr>
        <p:spPr bwMode="auto">
          <a:xfrm>
            <a:off x="5658253" y="-1274165"/>
            <a:ext cx="7533091" cy="699279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 bwMode="auto">
          <a:xfrm>
            <a:off x="328513" y="1828036"/>
            <a:ext cx="3445201" cy="1065725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Система бронирования переговорных комнат</a:t>
            </a:r>
            <a:endParaRPr dirty="0"/>
          </a:p>
          <a:p>
            <a:pPr marL="0" indent="0"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10" name="AutoShape 12" descr="https://wallpapercave.com/wp/wp712018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351391" y="2636912"/>
            <a:ext cx="3750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latin typeface="Calibri Light"/>
              </a:rPr>
              <a:t>Интеграция с календарём </a:t>
            </a:r>
            <a:endParaRPr dirty="0"/>
          </a:p>
          <a:p>
            <a:pPr>
              <a:defRPr/>
            </a:pPr>
            <a:r>
              <a:rPr lang="en-US" dirty="0">
                <a:solidFill>
                  <a:srgbClr val="155B85"/>
                </a:solidFill>
                <a:latin typeface="Calibri Light"/>
              </a:rPr>
              <a:t>Microsoft Exchange</a:t>
            </a:r>
            <a:r>
              <a:rPr lang="ru-RU" dirty="0">
                <a:solidFill>
                  <a:srgbClr val="155B85"/>
                </a:solidFill>
                <a:latin typeface="Calibri Light"/>
              </a:rPr>
              <a:t>, </a:t>
            </a:r>
            <a:r>
              <a:rPr lang="ru-RU" dirty="0">
                <a:solidFill>
                  <a:srgbClr val="00B0F0"/>
                </a:solidFill>
                <a:latin typeface="Calibri Light"/>
              </a:rPr>
              <a:t>Битрикс24,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Google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alibri Light"/>
              </a:rPr>
              <a:t>Календарь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dirty="0">
                <a:latin typeface="Calibri Light"/>
              </a:rPr>
              <a:t>или другими </a:t>
            </a:r>
            <a:r>
              <a:rPr lang="en-US" dirty="0">
                <a:latin typeface="Calibri Light"/>
              </a:rPr>
              <a:t>IT-</a:t>
            </a:r>
            <a:r>
              <a:rPr lang="ru-RU" dirty="0">
                <a:latin typeface="Calibri Light"/>
              </a:rPr>
              <a:t>системами</a:t>
            </a:r>
            <a:endParaRPr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rcRect b="13692"/>
          <a:stretch/>
        </p:blipFill>
        <p:spPr bwMode="auto">
          <a:xfrm>
            <a:off x="6463465" y="748957"/>
            <a:ext cx="5728535" cy="37583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18944" y="358999"/>
            <a:ext cx="7772400" cy="4663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91" y="104205"/>
            <a:ext cx="3145936" cy="1828036"/>
          </a:xfrm>
          <a:prstGeom prst="rect">
            <a:avLst/>
          </a:prstGeom>
        </p:spPr>
      </p:pic>
      <p:sp>
        <p:nvSpPr>
          <p:cNvPr id="14" name="Подзаголовок 4"/>
          <p:cNvSpPr txBox="1">
            <a:spLocks/>
          </p:cNvSpPr>
          <p:nvPr/>
        </p:nvSpPr>
        <p:spPr bwMode="auto">
          <a:xfrm>
            <a:off x="7806032" y="6502739"/>
            <a:ext cx="3762576" cy="4162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ru-RU" sz="1800" dirty="0">
                <a:solidFill>
                  <a:schemeClr val="bg1"/>
                </a:solidFill>
              </a:rPr>
              <a:t>российский разработчик </a:t>
            </a:r>
            <a:r>
              <a:rPr lang="en-US" sz="1800" dirty="0">
                <a:solidFill>
                  <a:schemeClr val="bg1"/>
                </a:solidFill>
              </a:rPr>
              <a:t>IT-</a:t>
            </a:r>
            <a:r>
              <a:rPr lang="ru-RU" sz="1800" dirty="0">
                <a:solidFill>
                  <a:schemeClr val="bg1"/>
                </a:solidFill>
              </a:rPr>
              <a:t>решений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586" b="99114" l="0" r="100000">
                        <a14:foregroundMark x1="13854" y1="73328" x2="13854" y2="73328"/>
                        <a14:foregroundMark x1="30274" y1="73489" x2="30274" y2="73489"/>
                        <a14:foregroundMark x1="35861" y1="74053" x2="35861" y2="74053"/>
                        <a14:foregroundMark x1="49715" y1="73086" x2="49715" y2="73086"/>
                        <a14:foregroundMark x1="56100" y1="73731" x2="56100" y2="73731"/>
                        <a14:foregroundMark x1="65621" y1="78727" x2="65621" y2="78727"/>
                        <a14:foregroundMark x1="70239" y1="76148" x2="70239" y2="76148"/>
                        <a14:foregroundMark x1="83409" y1="72764" x2="83409" y2="72764"/>
                        <a14:backgroundMark x1="4390" y1="63336" x2="4390" y2="63336"/>
                        <a14:backgroundMark x1="61973" y1="85979" x2="61973" y2="85979"/>
                        <a14:backgroundMark x1="71437" y1="66801" x2="71437" y2="66801"/>
                        <a14:backgroundMark x1="27480" y1="92667" x2="27480" y2="92667"/>
                        <a14:backgroundMark x1="32896" y1="64464" x2="32896" y2="64464"/>
                        <a14:backgroundMark x1="85576" y1="87188" x2="85576" y2="87188"/>
                        <a14:backgroundMark x1="93330" y1="70427" x2="93330" y2="70427"/>
                        <a14:backgroundMark x1="10205" y1="84851" x2="10205" y2="848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150"/>
          <a:stretch/>
        </p:blipFill>
        <p:spPr>
          <a:xfrm>
            <a:off x="8389315" y="5877600"/>
            <a:ext cx="2243189" cy="7435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707" y="71681"/>
            <a:ext cx="12192000" cy="6885711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418659" y="405689"/>
            <a:ext cx="522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Calibri Light"/>
              </a:rPr>
              <a:t>Доработка под бизнес-процессы компании</a:t>
            </a:r>
            <a:endParaRPr sz="2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9B8BD4E-F65F-4198-BD48-6BC496C7DFD2}"/>
              </a:ext>
            </a:extLst>
          </p:cNvPr>
          <p:cNvSpPr/>
          <p:nvPr/>
        </p:nvSpPr>
        <p:spPr bwMode="auto">
          <a:xfrm>
            <a:off x="6418659" y="1271049"/>
            <a:ext cx="5509989" cy="1933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200"/>
              </a:spcAft>
              <a:buClr>
                <a:srgbClr val="4098CC"/>
              </a:buClr>
              <a:defRPr/>
            </a:pP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Наша команда программистов готова разработать дополнительную функциональность нашего решения. Таким образом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,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сделав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продукт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UtiClock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максимально подходящим под требования клиента. </a:t>
            </a:r>
          </a:p>
          <a:p>
            <a:pPr marL="285750" indent="-285750" algn="just">
              <a:buClr>
                <a:srgbClr val="4098CC"/>
              </a:buClr>
              <a:buFont typeface="Arial"/>
              <a:buChar char="•"/>
              <a:defRPr/>
            </a:pPr>
            <a:endParaRPr lang="en-US" dirty="0">
              <a:latin typeface="Calibri Light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3A9B972-8087-444A-9012-FFD2FFE7E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69" b="19049"/>
          <a:stretch/>
        </p:blipFill>
        <p:spPr>
          <a:xfrm>
            <a:off x="4457" y="8124"/>
            <a:ext cx="6238086" cy="688571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F39FF19-B826-4E9F-AA17-CFA853EA9810}"/>
              </a:ext>
            </a:extLst>
          </p:cNvPr>
          <p:cNvSpPr/>
          <p:nvPr/>
        </p:nvSpPr>
        <p:spPr bwMode="auto">
          <a:xfrm>
            <a:off x="-5901" y="0"/>
            <a:ext cx="6258802" cy="6885711"/>
          </a:xfrm>
          <a:prstGeom prst="rect">
            <a:avLst/>
          </a:prstGeom>
          <a:solidFill>
            <a:srgbClr val="0D0D0D">
              <a:alpha val="30196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39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71FD2C-983D-4EEB-927D-968D405CAF7A}"/>
              </a:ext>
            </a:extLst>
          </p:cNvPr>
          <p:cNvSpPr/>
          <p:nvPr/>
        </p:nvSpPr>
        <p:spPr bwMode="auto">
          <a:xfrm>
            <a:off x="6500445" y="332656"/>
            <a:ext cx="34839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 b="1" dirty="0">
                <a:latin typeface="Calibri Light"/>
              </a:rPr>
              <a:t>Возможности применения</a:t>
            </a:r>
            <a:endParaRPr lang="en-US" dirty="0"/>
          </a:p>
        </p:txBody>
      </p:sp>
      <p:sp>
        <p:nvSpPr>
          <p:cNvPr id="7" name="Текст 8">
            <a:extLst>
              <a:ext uri="{FF2B5EF4-FFF2-40B4-BE49-F238E27FC236}">
                <a16:creationId xmlns:a16="http://schemas.microsoft.com/office/drawing/2014/main" id="{E17E756C-5895-4AD0-8488-7D57CD931A0D}"/>
              </a:ext>
            </a:extLst>
          </p:cNvPr>
          <p:cNvSpPr txBox="1"/>
          <p:nvPr/>
        </p:nvSpPr>
        <p:spPr bwMode="auto">
          <a:xfrm>
            <a:off x="6500444" y="1061668"/>
            <a:ext cx="5433568" cy="473466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latin typeface="+mj-lt"/>
              </a:rPr>
              <a:t>Бизнес-центры</a:t>
            </a:r>
            <a:r>
              <a:rPr lang="ru-RU" sz="1800" dirty="0">
                <a:latin typeface="+mj-lt"/>
              </a:rPr>
              <a:t> – бронирование переговорных комнат, кабинетов, рабочих мест.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latin typeface="+mj-lt"/>
              </a:rPr>
              <a:t>Стадионы, концертные площадки, театры, лофты</a:t>
            </a:r>
            <a:r>
              <a:rPr lang="ru-RU" sz="1800" dirty="0">
                <a:latin typeface="+mj-lt"/>
              </a:rPr>
              <a:t>– вывод информации о мероприятии или гостях у входа в ложу или на площадку, вывод рекламы.  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latin typeface="+mj-lt"/>
              </a:rPr>
              <a:t>Учебные заведения </a:t>
            </a:r>
            <a:r>
              <a:rPr lang="ru-RU" sz="1800" dirty="0">
                <a:latin typeface="+mj-lt"/>
              </a:rPr>
              <a:t>– отображение нумерации и дисциплины в аудиториях, ФИО преподавателей.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latin typeface="+mj-lt"/>
              </a:rPr>
              <a:t>Апарт-отели и гостиницы </a:t>
            </a:r>
            <a:r>
              <a:rPr lang="ru-RU" sz="1800" dirty="0">
                <a:latin typeface="+mj-lt"/>
              </a:rPr>
              <a:t>– онлайн бронирование номеров, вывод информации о статусе (занято или свободно). Вход и оплата по </a:t>
            </a:r>
            <a:r>
              <a:rPr lang="en-US" sz="1800" dirty="0">
                <a:latin typeface="+mj-lt"/>
              </a:rPr>
              <a:t>NFC </a:t>
            </a:r>
            <a:r>
              <a:rPr lang="ru-RU" sz="1800" dirty="0">
                <a:latin typeface="+mj-lt"/>
              </a:rPr>
              <a:t>или </a:t>
            </a:r>
            <a:r>
              <a:rPr lang="en-US" sz="1800" dirty="0">
                <a:latin typeface="+mj-lt"/>
              </a:rPr>
              <a:t>QR-</a:t>
            </a:r>
            <a:r>
              <a:rPr lang="ru-RU" sz="1800" dirty="0">
                <a:latin typeface="+mj-lt"/>
              </a:rPr>
              <a:t>коду.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r>
              <a:rPr lang="ru-RU" sz="1800" b="1" dirty="0">
                <a:latin typeface="+mj-lt"/>
              </a:rPr>
              <a:t>Медицинские учреждения </a:t>
            </a:r>
            <a:r>
              <a:rPr lang="ru-RU" sz="1800" dirty="0">
                <a:latin typeface="+mj-lt"/>
              </a:rPr>
              <a:t>– отображение о статусе (свободно или занято), очереди пациентов, продолжительности приема, информация о враче. </a:t>
            </a:r>
            <a:endParaRPr lang="ru-RU" sz="1800" b="1" dirty="0">
              <a:latin typeface="+mj-lt"/>
            </a:endParaRPr>
          </a:p>
          <a:p>
            <a:pPr marL="0" indent="0" algn="just">
              <a:buSzPct val="110000"/>
              <a:buNone/>
              <a:defRPr/>
            </a:pP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2D4764-2DC2-4951-8D6E-E7CB90DD1C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7" b="5914"/>
          <a:stretch/>
        </p:blipFill>
        <p:spPr>
          <a:xfrm>
            <a:off x="1825" y="-5680"/>
            <a:ext cx="6220700" cy="68852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365" y="-5680"/>
            <a:ext cx="6220335" cy="6885265"/>
          </a:xfrm>
          <a:prstGeom prst="rect">
            <a:avLst/>
          </a:prstGeom>
          <a:solidFill>
            <a:srgbClr val="0D0D0D">
              <a:alpha val="30196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17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6592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0" y="-27384"/>
            <a:ext cx="5936343" cy="6885384"/>
          </a:xfrm>
          <a:prstGeom prst="rect">
            <a:avLst/>
          </a:prstGeom>
          <a:solidFill>
            <a:srgbClr val="FFFFFF">
              <a:alpha val="69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Текст 8"/>
          <p:cNvSpPr txBox="1"/>
          <p:nvPr/>
        </p:nvSpPr>
        <p:spPr bwMode="auto">
          <a:xfrm>
            <a:off x="413520" y="2809002"/>
            <a:ext cx="5394448" cy="134007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Благодаря нашим замечательным партнёрам, мы можем предложить локальные продажи и поддержку в различных городах страны.</a:t>
            </a:r>
          </a:p>
          <a:p>
            <a:pPr marL="0" indent="0" algn="just">
              <a:buSzPct val="110000"/>
              <a:buNone/>
              <a:defRPr/>
            </a:pPr>
            <a:endParaRPr sz="1800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429966" y="504746"/>
            <a:ext cx="4508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Приобрести решение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5936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4429249" y="0"/>
            <a:ext cx="7762751" cy="6870273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4880435" y="1543539"/>
            <a:ext cx="3193938" cy="2295285"/>
          </a:xfrm>
          <a:prstGeom prst="rect">
            <a:avLst/>
          </a:prstGeom>
          <a:solidFill>
            <a:srgbClr val="155B85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" y="0"/>
            <a:ext cx="4429248" cy="6858000"/>
          </a:xfrm>
          <a:prstGeom prst="rect">
            <a:avLst/>
          </a:prstGeom>
          <a:solidFill>
            <a:srgbClr val="276BAA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8269343" y="1543539"/>
            <a:ext cx="3231947" cy="2295285"/>
          </a:xfrm>
          <a:prstGeom prst="rect">
            <a:avLst/>
          </a:prstGeom>
          <a:solidFill>
            <a:srgbClr val="FFCE4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-16828" y="16328"/>
            <a:ext cx="4429249" cy="6858000"/>
          </a:xfrm>
          <a:prstGeom prst="rect">
            <a:avLst/>
          </a:prstGeom>
          <a:solidFill>
            <a:srgbClr val="4099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73228" y="1331813"/>
            <a:ext cx="38938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Отечественное производство ИТ-оборудования</a:t>
            </a:r>
            <a:endParaRPr dirty="0"/>
          </a:p>
        </p:txBody>
      </p:sp>
      <p:sp>
        <p:nvSpPr>
          <p:cNvPr id="11" name="Заголовок 1"/>
          <p:cNvSpPr txBox="1"/>
          <p:nvPr/>
        </p:nvSpPr>
        <p:spPr bwMode="auto">
          <a:xfrm>
            <a:off x="313642" y="581057"/>
            <a:ext cx="2901514" cy="863903"/>
          </a:xfrm>
          <a:prstGeom prst="rect">
            <a:avLst/>
          </a:prstGeom>
        </p:spPr>
        <p:txBody>
          <a:bodyPr rtlCol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800" spc="-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600" b="1"/>
              <a:t>О </a:t>
            </a:r>
            <a:r>
              <a:rPr lang="en-US" sz="2600" b="1"/>
              <a:t>UTINET</a:t>
            </a:r>
            <a:endParaRPr lang="ru-RU" sz="2600" b="1"/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4895414" y="4024242"/>
            <a:ext cx="3183791" cy="2295285"/>
          </a:xfrm>
          <a:prstGeom prst="rect">
            <a:avLst/>
          </a:prstGeom>
          <a:solidFill>
            <a:srgbClr val="FF7246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>
                  <a:lumMod val="95000"/>
                </a:schemeClr>
              </a:solidFill>
              <a:latin typeface="Calibri Light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8269343" y="4024242"/>
            <a:ext cx="3231947" cy="2295285"/>
          </a:xfrm>
          <a:prstGeom prst="rect">
            <a:avLst/>
          </a:prstGeom>
          <a:solidFill>
            <a:srgbClr val="4098C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Calibri Light"/>
            </a:endParaRPr>
          </a:p>
        </p:txBody>
      </p:sp>
      <p:sp>
        <p:nvSpPr>
          <p:cNvPr id="27" name="Заголовок 1"/>
          <p:cNvSpPr txBox="1"/>
          <p:nvPr/>
        </p:nvSpPr>
        <p:spPr bwMode="auto">
          <a:xfrm>
            <a:off x="8383367" y="2387935"/>
            <a:ext cx="2808930" cy="60648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50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Мультимедийные комплексы</a:t>
            </a:r>
            <a:endParaRPr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83584" y="2578035"/>
            <a:ext cx="39369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Отечественная разработка программных решений</a:t>
            </a:r>
            <a:endParaRPr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73228" y="3763206"/>
            <a:ext cx="38938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  <a:defRPr/>
            </a:pPr>
            <a:r>
              <a:rPr lang="ru-RU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/>
              </a:rPr>
              <a:t>Программно-аппаратные комплексы</a:t>
            </a:r>
            <a:endParaRPr dirty="0"/>
          </a:p>
        </p:txBody>
      </p:sp>
      <p:sp>
        <p:nvSpPr>
          <p:cNvPr id="30" name="Заголовок 1"/>
          <p:cNvSpPr txBox="1"/>
          <p:nvPr/>
        </p:nvSpPr>
        <p:spPr bwMode="auto">
          <a:xfrm>
            <a:off x="5097158" y="2028147"/>
            <a:ext cx="2185197" cy="1268924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50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ru-RU" sz="1800" b="1">
                <a:solidFill>
                  <a:schemeClr val="bg1">
                    <a:lumMod val="85000"/>
                  </a:schemeClr>
                </a:solidFill>
              </a:rPr>
              <a:t>Серверы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ru-RU" sz="1800" b="1">
                <a:solidFill>
                  <a:schemeClr val="bg1">
                    <a:lumMod val="85000"/>
                  </a:schemeClr>
                </a:solidFill>
              </a:rPr>
              <a:t>СХД</a:t>
            </a:r>
            <a:endParaRPr/>
          </a:p>
        </p:txBody>
      </p:sp>
      <p:sp>
        <p:nvSpPr>
          <p:cNvPr id="34" name="Заголовок 1"/>
          <p:cNvSpPr txBox="1"/>
          <p:nvPr/>
        </p:nvSpPr>
        <p:spPr bwMode="auto">
          <a:xfrm>
            <a:off x="8357332" y="4251419"/>
            <a:ext cx="3055968" cy="1840929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50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  <a:defRPr/>
            </a:pPr>
            <a: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Визуализация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Интеграция с облаком</a:t>
            </a:r>
            <a:endParaRPr/>
          </a:p>
          <a:p>
            <a:pPr>
              <a:lnSpc>
                <a:spcPct val="200000"/>
              </a:lnSpc>
              <a:defRPr/>
            </a:pPr>
            <a: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Системы управления</a:t>
            </a:r>
            <a:endParaRPr/>
          </a:p>
        </p:txBody>
      </p:sp>
      <p:sp>
        <p:nvSpPr>
          <p:cNvPr id="35" name="Заголовок 1"/>
          <p:cNvSpPr txBox="1"/>
          <p:nvPr/>
        </p:nvSpPr>
        <p:spPr bwMode="auto">
          <a:xfrm>
            <a:off x="5063545" y="4859457"/>
            <a:ext cx="2515088" cy="7725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algn="l" defTabSz="914400">
              <a:lnSpc>
                <a:spcPct val="80000"/>
              </a:lnSpc>
              <a:spcBef>
                <a:spcPts val="0"/>
              </a:spcBef>
              <a:buNone/>
              <a:defRPr sz="5000" cap="all" spc="1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1800" b="1">
                <a:solidFill>
                  <a:schemeClr val="tx1">
                    <a:lumMod val="75000"/>
                    <a:lumOff val="25000"/>
                  </a:schemeClr>
                </a:solidFill>
              </a:rPr>
              <a:t>Сетевое оборудование</a:t>
            </a:r>
            <a:r>
              <a:rPr lang="ru-RU" sz="20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54994"/>
            <a:ext cx="2299472" cy="13361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12428"/>
          <a:stretch/>
        </p:blipFill>
        <p:spPr bwMode="auto">
          <a:xfrm>
            <a:off x="-16042" y="1"/>
            <a:ext cx="1220804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637910" y="1"/>
            <a:ext cx="5450069" cy="3212976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127448" y="1556792"/>
            <a:ext cx="4748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  <a:buClr>
                <a:srgbClr val="4098CC"/>
              </a:buCl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Calibri"/>
                <a:cs typeface="Times New Roman"/>
              </a:rPr>
              <a:t>Разместите панель на стене любой комнаты   для деловых встреч, конференций или совещаний.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1127448" y="620688"/>
            <a:ext cx="4748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/>
              </a:rPr>
              <a:t>UtiClock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/>
              </a:rPr>
              <a:t> </a:t>
            </a: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  <a:cs typeface="Calibri"/>
              </a:rPr>
              <a:t>–  интерактивная панель бронирования переговорных комнат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91475" y="773178"/>
            <a:ext cx="5629581" cy="2236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200"/>
              </a:spcAft>
              <a:buClr>
                <a:srgbClr val="4098CC"/>
              </a:buClr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Показывает события переговорной комнаты из календаря компании, дает возможность создавать новые события и бронировать переговорную прямо с планшета.</a:t>
            </a:r>
            <a:endParaRPr dirty="0"/>
          </a:p>
          <a:p>
            <a:pPr marL="285750" indent="-285750" algn="just">
              <a:spcBef>
                <a:spcPts val="1200"/>
              </a:spcBef>
              <a:spcAft>
                <a:spcPts val="200"/>
              </a:spcAft>
              <a:buClr>
                <a:srgbClr val="4098CC"/>
              </a:buClr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Интегрируется 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в существующие информационные системы 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Вашей компании, включая</a:t>
            </a:r>
            <a:endParaRPr dirty="0"/>
          </a:p>
          <a:p>
            <a:pPr marL="285750" indent="-285750" algn="just">
              <a:buClr>
                <a:srgbClr val="4098CC"/>
              </a:buClr>
              <a:buFont typeface="Arial"/>
              <a:buChar char="•"/>
              <a:defRPr/>
            </a:pPr>
            <a:endParaRPr lang="en-US" dirty="0">
              <a:latin typeface="Calibri Light"/>
            </a:endParaRPr>
          </a:p>
        </p:txBody>
      </p:sp>
      <p:pic>
        <p:nvPicPr>
          <p:cNvPr id="7" name="Picture 8" descr="https://internet-lab.ru/sites/internet-lab.ru/files/2019-02/exchange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332048" y="3573016"/>
            <a:ext cx="1731166" cy="600084"/>
          </a:xfrm>
          <a:prstGeom prst="rect">
            <a:avLst/>
          </a:prstGeom>
          <a:noFill/>
        </p:spPr>
      </p:pic>
      <p:pic>
        <p:nvPicPr>
          <p:cNvPr id="9" name="Picture 12" descr="https://biznes-russia.ru/wp-content/uploads/2022/05/Bitriks24-2048x144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15" t="38354" r="7724" b="34465"/>
          <a:stretch/>
        </p:blipFill>
        <p:spPr bwMode="auto">
          <a:xfrm>
            <a:off x="2144945" y="3712686"/>
            <a:ext cx="1731165" cy="395352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82" b="19440"/>
          <a:stretch/>
        </p:blipFill>
        <p:spPr>
          <a:xfrm>
            <a:off x="466759" y="4447079"/>
            <a:ext cx="1516433" cy="5039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663" y="3750153"/>
            <a:ext cx="1731165" cy="245809"/>
          </a:xfrm>
          <a:prstGeom prst="rect">
            <a:avLst/>
          </a:prstGeom>
        </p:spPr>
      </p:pic>
      <p:pic>
        <p:nvPicPr>
          <p:cNvPr id="1032" name="Picture 8" descr="Download HD Logo Outlook - Microsoft Exchange Server Logo Transparent PNG  Image - NicePNG.com">
            <a:extLst>
              <a:ext uri="{FF2B5EF4-FFF2-40B4-BE49-F238E27FC236}">
                <a16:creationId xmlns:a16="http://schemas.microsoft.com/office/drawing/2014/main" id="{AFED027E-40A1-491F-BF7D-06C67EC10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64" y="4307980"/>
            <a:ext cx="1451127" cy="48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2090B669-80F1-4BF2-A6FB-C09CB4466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26" y="5244084"/>
            <a:ext cx="1313900" cy="28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31362471-42FB-45C8-8EBB-D8A3CD442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01" y="4447079"/>
            <a:ext cx="1119700" cy="4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crosoft 365 and Teams">
            <a:extLst>
              <a:ext uri="{FF2B5EF4-FFF2-40B4-BE49-F238E27FC236}">
                <a16:creationId xmlns:a16="http://schemas.microsoft.com/office/drawing/2014/main" id="{7CB637BE-CCF6-4739-A20A-E7115C571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900" y="5069717"/>
            <a:ext cx="1699842" cy="46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9B25348-A68C-4552-9282-1935959EA2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22" y="0"/>
            <a:ext cx="596347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0" y="-216287"/>
            <a:ext cx="12192000" cy="70296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 bwMode="auto">
          <a:xfrm>
            <a:off x="-24506" y="-207435"/>
            <a:ext cx="12216505" cy="7065436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083747" y="-216288"/>
            <a:ext cx="5704139" cy="6797263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-24506" y="2062732"/>
            <a:ext cx="5704139" cy="2806427"/>
          </a:xfrm>
          <a:prstGeom prst="rect">
            <a:avLst/>
          </a:prstGeom>
          <a:solidFill>
            <a:schemeClr val="bg1">
              <a:alpha val="89804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389641" y="2889675"/>
            <a:ext cx="4912560" cy="157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800"/>
              </a:spcAft>
              <a:buClr>
                <a:srgbClr val="4098CC"/>
              </a:buClr>
              <a:buFont typeface="Arial"/>
              <a:buChar char="•"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Times New Roman"/>
                <a:cs typeface="Calibri"/>
              </a:rPr>
              <a:t>Бронируйте переговорные в своём календаре, просматривайте события с экрана планшета.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"/>
              <a:cs typeface="Times New Roman"/>
            </a:endParaRPr>
          </a:p>
          <a:p>
            <a:pPr marL="285750" indent="-285750">
              <a:spcAft>
                <a:spcPts val="800"/>
              </a:spcAft>
              <a:buClr>
                <a:srgbClr val="4098CC"/>
              </a:buClr>
              <a:buFont typeface="Arial"/>
              <a:buChar char="•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Times New Roman"/>
                <a:cs typeface="Calibri"/>
              </a:rPr>
              <a:t>Б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  <a:ea typeface="Times New Roman"/>
                <a:cs typeface="Calibri"/>
              </a:rPr>
              <a:t>ронируйте переговорную прямо с планшета, а события отразятся в календаре.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89641" y="2384360"/>
            <a:ext cx="47484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Times New Roman"/>
                <a:cs typeface="Calibri"/>
              </a:rPr>
              <a:t>Всё просто!</a:t>
            </a:r>
            <a:endParaRPr lang="ru-RU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6" t="8425" r="18248" b="7576"/>
          <a:stretch/>
        </p:blipFill>
        <p:spPr>
          <a:xfrm>
            <a:off x="6384032" y="985195"/>
            <a:ext cx="5259838" cy="4394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auto">
          <a:xfrm>
            <a:off x="0" y="-1"/>
            <a:ext cx="12192000" cy="58052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8"/>
          <a:stretch/>
        </p:blipFill>
        <p:spPr>
          <a:xfrm>
            <a:off x="3992671" y="1772816"/>
            <a:ext cx="8199329" cy="304784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 bwMode="auto">
          <a:xfrm>
            <a:off x="0" y="4869160"/>
            <a:ext cx="12192000" cy="20602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-16650" y="0"/>
            <a:ext cx="6112650" cy="6929425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Текст 8"/>
          <p:cNvSpPr txBox="1"/>
          <p:nvPr/>
        </p:nvSpPr>
        <p:spPr bwMode="auto">
          <a:xfrm>
            <a:off x="479376" y="1484784"/>
            <a:ext cx="4588793" cy="11759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600" dirty="0">
                <a:latin typeface="Calibri Light"/>
              </a:rPr>
              <a:t>Яркая LED подсветка на корпусе подскажет занято помещение в данный момент или свободно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</p:txBody>
      </p: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 flipV="1">
            <a:off x="454407" y="2960588"/>
            <a:ext cx="1668378" cy="2559"/>
          </a:xfrm>
          <a:prstGeom prst="line">
            <a:avLst/>
          </a:prstGeom>
          <a:ln w="539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cxnSpLocks/>
          </p:cNvCxnSpPr>
          <p:nvPr/>
        </p:nvCxnSpPr>
        <p:spPr bwMode="auto">
          <a:xfrm>
            <a:off x="454406" y="4065516"/>
            <a:ext cx="1668379" cy="9340"/>
          </a:xfrm>
          <a:prstGeom prst="line">
            <a:avLst/>
          </a:prstGeom>
          <a:ln w="539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 bwMode="auto">
          <a:xfrm>
            <a:off x="454406" y="5175437"/>
            <a:ext cx="1668379" cy="8490"/>
          </a:xfrm>
          <a:prstGeom prst="line">
            <a:avLst/>
          </a:prstGeom>
          <a:ln w="53975">
            <a:solidFill>
              <a:srgbClr val="F54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8"/>
          <p:cNvSpPr txBox="1"/>
          <p:nvPr/>
        </p:nvSpPr>
        <p:spPr bwMode="auto">
          <a:xfrm>
            <a:off x="2410247" y="2779960"/>
            <a:ext cx="2953043" cy="751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600" dirty="0">
                <a:latin typeface="Calibri Light"/>
              </a:rPr>
              <a:t>переговорная комната  свободна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</p:txBody>
      </p:sp>
      <p:sp>
        <p:nvSpPr>
          <p:cNvPr id="19" name="Текст 8"/>
          <p:cNvSpPr txBox="1"/>
          <p:nvPr/>
        </p:nvSpPr>
        <p:spPr bwMode="auto">
          <a:xfrm>
            <a:off x="2410247" y="3915523"/>
            <a:ext cx="2953042" cy="751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600" dirty="0">
                <a:latin typeface="Calibri Light"/>
              </a:rPr>
              <a:t>событие, запланированное в переговорной, скоро начнётся 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</p:txBody>
      </p:sp>
      <p:sp>
        <p:nvSpPr>
          <p:cNvPr id="20" name="Текст 8"/>
          <p:cNvSpPr txBox="1"/>
          <p:nvPr/>
        </p:nvSpPr>
        <p:spPr bwMode="auto">
          <a:xfrm>
            <a:off x="2410245" y="4994971"/>
            <a:ext cx="2953043" cy="75188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600" dirty="0">
                <a:latin typeface="Calibri Light"/>
              </a:rPr>
              <a:t>переговорная комната занята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63088" y="472990"/>
            <a:ext cx="4508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Цветовая индикация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77780" y="0"/>
            <a:ext cx="6066892" cy="1484784"/>
          </a:xfrm>
          <a:prstGeom prst="rect">
            <a:avLst/>
          </a:prstGeom>
          <a:solidFill>
            <a:srgbClr val="C3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3C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5138" r="47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962"/>
          <a:stretch/>
        </p:blipFill>
        <p:spPr>
          <a:xfrm>
            <a:off x="-571933" y="1556792"/>
            <a:ext cx="6235885" cy="3960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5663952" y="0"/>
            <a:ext cx="6528048" cy="6858000"/>
          </a:xfrm>
          <a:prstGeom prst="rect">
            <a:avLst/>
          </a:prstGeom>
          <a:solidFill>
            <a:srgbClr val="FFFFFF">
              <a:alpha val="77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078463" y="1916832"/>
            <a:ext cx="474840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imes New Roman"/>
                <a:cs typeface="Calibri"/>
              </a:rPr>
              <a:t>Крепление к стеклу</a:t>
            </a:r>
            <a:endParaRPr lang="ru-RU" sz="21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7780" y="2847952"/>
            <a:ext cx="51307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sz="1600" dirty="0">
                <a:latin typeface="+mj-lt"/>
              </a:rPr>
              <a:t>Крепление планшета обеспечивает надёжную установку на стеклянных поверхностях, не оставляя царапин и повреждений.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517232"/>
            <a:ext cx="5663952" cy="1340768"/>
          </a:xfrm>
          <a:prstGeom prst="rect">
            <a:avLst/>
          </a:prstGeom>
          <a:solidFill>
            <a:srgbClr val="BE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46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4F5339-CB98-485A-BC45-8F10700AF7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980728"/>
            <a:ext cx="6164612" cy="43651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auto">
          <a:xfrm>
            <a:off x="0" y="33477"/>
            <a:ext cx="12192000" cy="6824523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0"/>
            <a:ext cx="5936343" cy="6858000"/>
          </a:xfrm>
          <a:prstGeom prst="rect">
            <a:avLst/>
          </a:prstGeom>
          <a:solidFill>
            <a:srgbClr val="FFFFFF">
              <a:alpha val="93000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513680" y="476672"/>
            <a:ext cx="45087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UTICLOCK BLACK / WHITE</a:t>
            </a:r>
            <a:endParaRPr lang="ru-RU" dirty="0"/>
          </a:p>
        </p:txBody>
      </p:sp>
      <p:sp>
        <p:nvSpPr>
          <p:cNvPr id="6" name="Текст 8"/>
          <p:cNvSpPr txBox="1"/>
          <p:nvPr/>
        </p:nvSpPr>
        <p:spPr bwMode="auto">
          <a:xfrm>
            <a:off x="623392" y="1368842"/>
            <a:ext cx="4965156" cy="47964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SzPct val="110000"/>
              <a:buFont typeface="Arial"/>
              <a:buChar char="•"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Бронирование переговорной</a:t>
            </a:r>
            <a:endParaRPr sz="1800" dirty="0"/>
          </a:p>
          <a:p>
            <a:pPr marL="285750" indent="-285750" algn="just">
              <a:buSzPct val="110000"/>
              <a:buFont typeface="Arial"/>
              <a:buChar char="•"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Вывод статуса переговорной: Занято/Свободно</a:t>
            </a:r>
            <a:endParaRPr sz="1800" dirty="0"/>
          </a:p>
          <a:p>
            <a:pPr marL="285750" indent="-285750">
              <a:buSzPct val="110000"/>
              <a:buFont typeface="Arial"/>
              <a:buChar char="•"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Контурная подсветка планшета: занято – красная, свободно – зелёная</a:t>
            </a:r>
            <a:endParaRPr sz="1800" dirty="0"/>
          </a:p>
          <a:p>
            <a:pPr marL="285750" indent="-285750" algn="just">
              <a:buSzPct val="110000"/>
              <a:buFont typeface="Arial"/>
              <a:buChar char="•"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Отображение информации о текущем событии</a:t>
            </a:r>
            <a:endParaRPr sz="1800" dirty="0"/>
          </a:p>
          <a:p>
            <a:pPr marL="285750" indent="-285750" algn="just">
              <a:buSzPct val="110000"/>
              <a:buFont typeface="Arial"/>
              <a:buChar char="•"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Расписание ближайших мероприятий</a:t>
            </a:r>
            <a:endParaRPr sz="1800" dirty="0"/>
          </a:p>
          <a:p>
            <a:pPr marL="285750" indent="-285750" algn="just">
              <a:buSzPct val="110000"/>
              <a:buFont typeface="Arial"/>
              <a:buChar char="•"/>
              <a:defRPr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Настройка дизайна под стилистику компании</a:t>
            </a:r>
          </a:p>
          <a:p>
            <a:pPr marL="0" indent="0" algn="just">
              <a:buSzPct val="110000"/>
              <a:buNone/>
              <a:defRPr/>
            </a:pPr>
            <a:endParaRPr lang="ru-RU" sz="15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0" r="9807"/>
          <a:stretch/>
        </p:blipFill>
        <p:spPr>
          <a:xfrm>
            <a:off x="134185" y="1158038"/>
            <a:ext cx="5833713" cy="402745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auto">
          <a:xfrm>
            <a:off x="0" y="0"/>
            <a:ext cx="5967898" cy="6886933"/>
          </a:xfrm>
          <a:prstGeom prst="rect">
            <a:avLst/>
          </a:prstGeom>
          <a:solidFill>
            <a:srgbClr val="0D0D0D">
              <a:alpha val="30196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Текст 8"/>
          <p:cNvSpPr txBox="1"/>
          <p:nvPr/>
        </p:nvSpPr>
        <p:spPr bwMode="auto">
          <a:xfrm>
            <a:off x="6699429" y="927784"/>
            <a:ext cx="5012410" cy="71668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Уменьшенная версия </a:t>
            </a:r>
            <a:r>
              <a:rPr 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UtiClock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для отображения статуса занятости рабочих мест как общего пользования, так и небольших переговорных.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47687" y="4588477"/>
            <a:ext cx="5074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Позволяет бронировать рабочее место в текущий момент времени на 15, 30, 60 и 120 минут. 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600056" y="260648"/>
            <a:ext cx="480690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100" b="1" dirty="0" err="1">
                <a:latin typeface="Calibri Light"/>
              </a:rPr>
              <a:t>Uti</a:t>
            </a:r>
            <a:r>
              <a:rPr lang="ru-RU" sz="2100" b="1" dirty="0">
                <a:latin typeface="Calibri Light"/>
              </a:rPr>
              <a:t>С</a:t>
            </a:r>
            <a:r>
              <a:rPr lang="en-US" sz="2100" b="1" dirty="0">
                <a:latin typeface="Calibri Light"/>
              </a:rPr>
              <a:t>lock</a:t>
            </a:r>
            <a:r>
              <a:rPr lang="ru-RU" sz="2100" b="1" dirty="0">
                <a:latin typeface="Calibri Light"/>
              </a:rPr>
              <a:t> </a:t>
            </a:r>
            <a:r>
              <a:rPr lang="en-US" sz="2100" b="1" dirty="0">
                <a:latin typeface="Calibri Light"/>
              </a:rPr>
              <a:t>mini</a:t>
            </a:r>
            <a:endParaRPr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647687" y="4116460"/>
            <a:ext cx="1779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10000"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Время бронирования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16545" y="3429000"/>
            <a:ext cx="50937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110000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Планшет имеет световой индикатор, который сообщает о занятости помещения в текущий момент.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00056" y="3121223"/>
            <a:ext cx="41044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10000"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Цветовая индикация занятости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616049" y="2433763"/>
            <a:ext cx="5093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10000"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Планшет, диаметром с чашечку кофе, лаконично смотрится в любом интерьере.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00056" y="1963902"/>
            <a:ext cx="16301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SzPct val="110000"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Удобный размер</a:t>
            </a:r>
          </a:p>
        </p:txBody>
      </p:sp>
    </p:spTree>
    <p:extLst>
      <p:ext uri="{BB962C8B-B14F-4D97-AF65-F5344CB8AC3E}">
        <p14:creationId xmlns:p14="http://schemas.microsoft.com/office/powerpoint/2010/main" val="2739329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Текст 8"/>
          <p:cNvSpPr txBox="1"/>
          <p:nvPr/>
        </p:nvSpPr>
        <p:spPr bwMode="auto">
          <a:xfrm>
            <a:off x="331425" y="1389344"/>
            <a:ext cx="5040459" cy="12279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Отслеживает присутствие сотрудников в переговорной комнате,  отображает занятость без создания события в режиме реального времени и </a:t>
            </a:r>
            <a:r>
              <a:rPr lang="ru-RU" sz="1400" b="0" i="0" dirty="0">
                <a:solidFill>
                  <a:srgbClr val="151515"/>
                </a:solidFill>
                <a:effectLst/>
                <a:latin typeface="+mj-lt"/>
              </a:rPr>
              <a:t>освобождает, если в ней никого нет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.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71FD2C-983D-4EEB-927D-968D405CAF7A}"/>
              </a:ext>
            </a:extLst>
          </p:cNvPr>
          <p:cNvSpPr/>
          <p:nvPr/>
        </p:nvSpPr>
        <p:spPr bwMode="auto">
          <a:xfrm>
            <a:off x="263352" y="332656"/>
            <a:ext cx="48069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 b="1" dirty="0">
                <a:latin typeface="Calibri Light"/>
              </a:rPr>
              <a:t>ДАТЧИК ДВИЖЕНИЯ</a:t>
            </a:r>
          </a:p>
          <a:p>
            <a:pPr>
              <a:defRPr/>
            </a:pPr>
            <a:r>
              <a:rPr lang="ru-RU" sz="2100" b="1" dirty="0">
                <a:latin typeface="Calibri Light"/>
              </a:rPr>
              <a:t>ДЛЯ </a:t>
            </a:r>
            <a:r>
              <a:rPr lang="en-US" sz="2100" b="1" dirty="0">
                <a:latin typeface="Calibri Light"/>
              </a:rPr>
              <a:t>UTICLOCK</a:t>
            </a:r>
            <a:endParaRPr lang="en-US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1D5355-399B-48B9-B310-D6F58B8D72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4072" y="669072"/>
            <a:ext cx="6132682" cy="5256584"/>
          </a:xfrm>
          <a:prstGeom prst="rect">
            <a:avLst/>
          </a:prstGeom>
        </p:spPr>
      </p:pic>
      <p:sp>
        <p:nvSpPr>
          <p:cNvPr id="17" name="Текст 8">
            <a:extLst>
              <a:ext uri="{FF2B5EF4-FFF2-40B4-BE49-F238E27FC236}">
                <a16:creationId xmlns:a16="http://schemas.microsoft.com/office/drawing/2014/main" id="{ABA24474-AB08-4B9C-8177-14CF60846231}"/>
              </a:ext>
            </a:extLst>
          </p:cNvPr>
          <p:cNvSpPr txBox="1"/>
          <p:nvPr/>
        </p:nvSpPr>
        <p:spPr bwMode="auto">
          <a:xfrm>
            <a:off x="311210" y="2617310"/>
            <a:ext cx="5060675" cy="221039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/>
              <a:buChar char=" 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/>
              <a:buChar char="◦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SzPct val="110000"/>
              <a:buNone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Компактный размер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– возможно разместить где и как угодно.</a:t>
            </a:r>
          </a:p>
          <a:p>
            <a:pPr marL="0" indent="0" algn="just">
              <a:buSzPct val="110000"/>
              <a:buNone/>
              <a:defRPr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Calibri Light"/>
            </a:endParaRPr>
          </a:p>
          <a:p>
            <a:pPr marL="0" indent="0">
              <a:buSzPct val="110000"/>
              <a:buNone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Работа от встроенного аккумулятора и по </a:t>
            </a:r>
            <a:r>
              <a: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Wi-Fi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–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никаких проводов.</a:t>
            </a:r>
          </a:p>
          <a:p>
            <a:pPr marL="0" indent="0" algn="just">
              <a:buSzPct val="11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</a:p>
          <a:p>
            <a:pPr marL="0" indent="0">
              <a:buSzPct val="110000"/>
              <a:buNone/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Удобный веб-интерфейс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– позволяет удаленно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отслеживать состояние устройств. </a:t>
            </a:r>
          </a:p>
          <a:p>
            <a:pPr marL="0" indent="0" algn="just">
              <a:buSzPct val="11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224102" y="-5618"/>
            <a:ext cx="5967898" cy="6885711"/>
          </a:xfrm>
          <a:prstGeom prst="rect">
            <a:avLst/>
          </a:prstGeom>
          <a:solidFill>
            <a:srgbClr val="0D0D0D">
              <a:alpha val="30196"/>
            </a:srgb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5807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2698</TotalTime>
  <Words>487</Words>
  <Application>Microsoft Office PowerPoint</Application>
  <DocSecurity>0</DocSecurity>
  <PresentationFormat>Широкоэкранный</PresentationFormat>
  <Paragraphs>66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Эльмира Яхина</dc:creator>
  <cp:keywords/>
  <dc:description/>
  <cp:lastModifiedBy>Александр Смирнов</cp:lastModifiedBy>
  <cp:revision>152</cp:revision>
  <dcterms:created xsi:type="dcterms:W3CDTF">2022-04-30T13:49:24Z</dcterms:created>
  <dcterms:modified xsi:type="dcterms:W3CDTF">2023-08-07T11:33:09Z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2022-11-08T07:02:36Z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8e4a8ece-7532-4c46-9c4d-9c5e6a0821cd</vt:lpwstr>
  </property>
  <property fmtid="{D5CDD505-2E9C-101B-9397-08002B2CF9AE}" pid="7" name="MSIP_Label_defa4170-0d19-0005-0004-bc88714345d2_ActionId">
    <vt:lpwstr>4d4283a3-e188-438e-8eca-2434da74159d</vt:lpwstr>
  </property>
  <property fmtid="{D5CDD505-2E9C-101B-9397-08002B2CF9AE}" pid="8" name="MSIP_Label_defa4170-0d19-0005-0004-bc88714345d2_ContentBits">
    <vt:lpwstr>0</vt:lpwstr>
  </property>
</Properties>
</file>