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>
  <p:sldMasterIdLst>
    <p:sldMasterId id="2147483648" r:id="rId1"/>
  </p:sldMasterIdLst>
  <p:sldIdLst>
    <p:sldId id="256" r:id="rId3"/>
    <p:sldId id="257" r:id="rId4"/>
  </p:sldIdLst>
  <p:sldSz cx="32516763" cy="18288000"/>
  <p:notesSz cx="32516763" cy="182880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32" d="100"/>
          <a:sy n="32" d="100"/>
        </p:scale>
        <p:origin x="586" y="86"/>
      </p:cViewPr>
      <p:guideLst>
        <p:guide pos="10241"/>
        <p:guide pos="57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0777639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9842499"/>
            <a:ext cx="32516064" cy="8445499"/>
          </a:xfrm>
          <a:prstGeom prst="rect">
            <a:avLst/>
          </a:prstGeom>
        </p:spPr>
      </p:pic>
      <p:pic>
        <p:nvPicPr>
          <p:cNvPr id="1428954104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655836" y="0"/>
            <a:ext cx="13860226" cy="18288000"/>
          </a:xfrm>
          <a:prstGeom prst="rect">
            <a:avLst/>
          </a:prstGeom>
        </p:spPr>
      </p:pic>
      <p:sp>
        <p:nvSpPr>
          <p:cNvPr id="2095402986" name="Text 0"/>
          <p:cNvSpPr/>
          <p:nvPr/>
        </p:nvSpPr>
        <p:spPr bwMode="auto">
          <a:xfrm>
            <a:off x="942764" y="3259665"/>
            <a:ext cx="4576804" cy="1312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48"/>
              </a:lnSpc>
              <a:buNone/>
              <a:defRPr/>
            </a:pPr>
            <a:r>
              <a:rPr lang="en-US" sz="7000">
                <a:solidFill>
                  <a:srgbClr val="292929"/>
                </a:solidFill>
                <a:latin typeface="Nunito Sans SemiBold"/>
                <a:ea typeface="Nunito Sans SemiBold"/>
                <a:cs typeface="Nunito Sans SemiBold"/>
              </a:rPr>
              <a:t>О системе</a:t>
            </a:r>
            <a:endParaRPr lang="en-US" sz="7000"/>
          </a:p>
        </p:txBody>
      </p:sp>
      <p:sp>
        <p:nvSpPr>
          <p:cNvPr id="1744961166" name="Text 2"/>
          <p:cNvSpPr/>
          <p:nvPr/>
        </p:nvSpPr>
        <p:spPr bwMode="auto">
          <a:xfrm>
            <a:off x="20723455" y="11518899"/>
            <a:ext cx="5554827" cy="2709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999"/>
              </a:lnSpc>
              <a:buNone/>
              <a:defRPr/>
            </a:pPr>
            <a:r>
              <a:rPr lang="en-US" sz="16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250+</a:t>
            </a:r>
            <a:endParaRPr lang="en-US" sz="16000"/>
          </a:p>
        </p:txBody>
      </p:sp>
      <p:sp>
        <p:nvSpPr>
          <p:cNvPr id="656562472" name="Text 3"/>
          <p:cNvSpPr/>
          <p:nvPr/>
        </p:nvSpPr>
        <p:spPr bwMode="auto">
          <a:xfrm flipH="0" flipV="0">
            <a:off x="26082092" y="11921196"/>
            <a:ext cx="4699586" cy="98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99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готовых</a:t>
            </a:r>
            <a:endParaRPr sz="4800"/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дашбордов</a:t>
            </a:r>
            <a:endParaRPr sz="4800"/>
          </a:p>
        </p:txBody>
      </p:sp>
      <p:sp>
        <p:nvSpPr>
          <p:cNvPr id="352715599" name="Text 4"/>
          <p:cNvSpPr/>
          <p:nvPr/>
        </p:nvSpPr>
        <p:spPr bwMode="auto">
          <a:xfrm>
            <a:off x="20723455" y="14566899"/>
            <a:ext cx="5554827" cy="2709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999"/>
              </a:lnSpc>
              <a:buNone/>
              <a:defRPr/>
            </a:pPr>
            <a:r>
              <a:rPr lang="en-US" sz="16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500+</a:t>
            </a:r>
            <a:endParaRPr lang="en-US" sz="16000"/>
          </a:p>
        </p:txBody>
      </p:sp>
      <p:sp>
        <p:nvSpPr>
          <p:cNvPr id="401445816" name="Text 5"/>
          <p:cNvSpPr/>
          <p:nvPr/>
        </p:nvSpPr>
        <p:spPr bwMode="auto">
          <a:xfrm flipH="0" flipV="0">
            <a:off x="26082092" y="15299397"/>
            <a:ext cx="4154573" cy="579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19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внедрений</a:t>
            </a:r>
            <a:endParaRPr sz="4800"/>
          </a:p>
        </p:txBody>
      </p:sp>
      <p:sp>
        <p:nvSpPr>
          <p:cNvPr id="1156672357" name="Text 6"/>
          <p:cNvSpPr/>
          <p:nvPr/>
        </p:nvSpPr>
        <p:spPr bwMode="auto">
          <a:xfrm>
            <a:off x="10488841" y="11518899"/>
            <a:ext cx="1896769" cy="2709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999"/>
              </a:lnSpc>
              <a:buNone/>
              <a:defRPr/>
            </a:pPr>
            <a:r>
              <a:rPr lang="en-US" sz="16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6</a:t>
            </a:r>
            <a:endParaRPr lang="en-US" sz="16000"/>
          </a:p>
        </p:txBody>
      </p:sp>
      <p:sp>
        <p:nvSpPr>
          <p:cNvPr id="727861034" name="Text 7"/>
          <p:cNvSpPr/>
          <p:nvPr/>
        </p:nvSpPr>
        <p:spPr bwMode="auto">
          <a:xfrm flipH="0" flipV="0">
            <a:off x="12378511" y="11706707"/>
            <a:ext cx="6357597" cy="1024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лет аналитической  </a:t>
            </a: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платформе</a:t>
            </a:r>
            <a:endParaRPr sz="4800"/>
          </a:p>
        </p:txBody>
      </p:sp>
      <p:sp>
        <p:nvSpPr>
          <p:cNvPr id="316214513" name="Text 8"/>
          <p:cNvSpPr/>
          <p:nvPr/>
        </p:nvSpPr>
        <p:spPr bwMode="auto">
          <a:xfrm>
            <a:off x="9430508" y="14566899"/>
            <a:ext cx="3116122" cy="2709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999"/>
              </a:lnSpc>
              <a:buNone/>
              <a:defRPr/>
            </a:pPr>
            <a:r>
              <a:rPr lang="en-US" sz="16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25</a:t>
            </a:r>
            <a:endParaRPr lang="en-US" sz="16000"/>
          </a:p>
        </p:txBody>
      </p:sp>
      <p:sp>
        <p:nvSpPr>
          <p:cNvPr id="1101697726" name="Text 9"/>
          <p:cNvSpPr/>
          <p:nvPr/>
        </p:nvSpPr>
        <p:spPr bwMode="auto">
          <a:xfrm flipH="0" flipV="0">
            <a:off x="12408149" y="14310207"/>
            <a:ext cx="7904617" cy="1468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специалистов </a:t>
            </a: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для эффективной </a:t>
            </a:r>
            <a:r>
              <a:rPr lang="en-US" sz="48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технической поддержки</a:t>
            </a:r>
            <a:endParaRPr sz="4800"/>
          </a:p>
        </p:txBody>
      </p:sp>
      <p:sp>
        <p:nvSpPr>
          <p:cNvPr id="399917994" name="Text 10"/>
          <p:cNvSpPr/>
          <p:nvPr/>
        </p:nvSpPr>
        <p:spPr bwMode="auto">
          <a:xfrm flipH="0" flipV="0">
            <a:off x="6283053" y="3453693"/>
            <a:ext cx="11747499" cy="2942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Биплан – это отечественная прикладная аналитическая система. По своему функционалу Биплан заменяет такие дорогостоящие и небезопасные зарубежные приложения как:</a:t>
            </a:r>
            <a:endParaRPr lang="en-US" sz="4800"/>
          </a:p>
        </p:txBody>
      </p:sp>
      <p:sp>
        <p:nvSpPr>
          <p:cNvPr id="99343449" name="Text 11"/>
          <p:cNvSpPr/>
          <p:nvPr/>
        </p:nvSpPr>
        <p:spPr bwMode="auto">
          <a:xfrm flipH="0" flipV="0">
            <a:off x="23307214" y="7401276"/>
            <a:ext cx="2202228" cy="747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19"/>
              </a:lnSpc>
              <a:buNone/>
              <a:defRPr/>
            </a:pPr>
            <a:r>
              <a:rPr lang="en-US" sz="4400">
                <a:solidFill>
                  <a:srgbClr val="1A90FF"/>
                </a:solidFill>
                <a:latin typeface="Nunito Sans SemiBold"/>
                <a:ea typeface="Nunito Sans SemiBold"/>
                <a:cs typeface="Nunito Sans SemiBold"/>
              </a:rPr>
              <a:t>Версии:</a:t>
            </a:r>
            <a:endParaRPr sz="4400"/>
          </a:p>
        </p:txBody>
      </p:sp>
      <p:sp>
        <p:nvSpPr>
          <p:cNvPr id="457861066" name="Text 12"/>
          <p:cNvSpPr/>
          <p:nvPr/>
        </p:nvSpPr>
        <p:spPr bwMode="auto">
          <a:xfrm flipH="0" flipV="0">
            <a:off x="18974723" y="3421942"/>
            <a:ext cx="12814165" cy="4059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А также расширяет возможности отечественных редакторов в части аналитического инструментария, </a:t>
            </a:r>
            <a:endParaRPr sz="2200"/>
          </a:p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привычному</a:t>
            </a: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 пользователям пакета Microsoft Office и внесена в реестр отечественного программного обеспечения (</a:t>
            </a: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запись</a:t>
            </a: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в реестре от 19.11.2019 №6081).</a:t>
            </a:r>
            <a:endParaRPr lang="ru-RU" sz="4800">
              <a:solidFill>
                <a:srgbClr val="292929"/>
              </a:solidFill>
              <a:latin typeface="Nunito Sans Regular"/>
              <a:ea typeface="Nunito Sans Regular"/>
              <a:cs typeface="Nunito Sans Regular"/>
            </a:endParaRPr>
          </a:p>
        </p:txBody>
      </p:sp>
      <p:sp>
        <p:nvSpPr>
          <p:cNvPr id="1523950686" name="Text 13"/>
          <p:cNvSpPr/>
          <p:nvPr/>
        </p:nvSpPr>
        <p:spPr bwMode="auto">
          <a:xfrm flipH="0" flipV="0">
            <a:off x="6954096" y="6989232"/>
            <a:ext cx="4620623" cy="807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MS Access</a:t>
            </a:r>
            <a:endParaRPr lang="en-US" sz="4800"/>
          </a:p>
        </p:txBody>
      </p:sp>
      <p:sp>
        <p:nvSpPr>
          <p:cNvPr id="39232053" name="Shape 14"/>
          <p:cNvSpPr/>
          <p:nvPr/>
        </p:nvSpPr>
        <p:spPr bwMode="auto">
          <a:xfrm>
            <a:off x="6496839" y="7154332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  <p:txBody>
          <a:bodyPr/>
          <a:p>
            <a:pPr>
              <a:defRPr/>
            </a:pPr>
            <a:endParaRPr sz="2000"/>
          </a:p>
        </p:txBody>
      </p:sp>
      <p:sp>
        <p:nvSpPr>
          <p:cNvPr id="1669695932" name="Text 15"/>
          <p:cNvSpPr/>
          <p:nvPr/>
        </p:nvSpPr>
        <p:spPr bwMode="auto">
          <a:xfrm flipH="0" flipV="0">
            <a:off x="6954096" y="7725832"/>
            <a:ext cx="3476067" cy="807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Tableau</a:t>
            </a:r>
            <a:endParaRPr lang="en-US" sz="4800"/>
          </a:p>
        </p:txBody>
      </p:sp>
      <p:sp>
        <p:nvSpPr>
          <p:cNvPr id="175545414" name="Shape 16"/>
          <p:cNvSpPr/>
          <p:nvPr/>
        </p:nvSpPr>
        <p:spPr bwMode="auto">
          <a:xfrm>
            <a:off x="6496839" y="7890932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  <p:txBody>
          <a:bodyPr/>
          <a:p>
            <a:pPr>
              <a:defRPr/>
            </a:pPr>
            <a:endParaRPr sz="2000"/>
          </a:p>
        </p:txBody>
      </p:sp>
      <p:sp>
        <p:nvSpPr>
          <p:cNvPr id="513974236" name="Text 17"/>
          <p:cNvSpPr/>
          <p:nvPr/>
        </p:nvSpPr>
        <p:spPr bwMode="auto">
          <a:xfrm flipH="0" flipV="0">
            <a:off x="12111660" y="6975121"/>
            <a:ext cx="3704978" cy="807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PowerBI</a:t>
            </a:r>
            <a:endParaRPr lang="en-US" sz="4800"/>
          </a:p>
        </p:txBody>
      </p:sp>
      <p:sp>
        <p:nvSpPr>
          <p:cNvPr id="1818537374" name="Shape 18"/>
          <p:cNvSpPr/>
          <p:nvPr/>
        </p:nvSpPr>
        <p:spPr bwMode="auto">
          <a:xfrm>
            <a:off x="11654402" y="7140221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  <p:txBody>
          <a:bodyPr/>
          <a:p>
            <a:pPr>
              <a:defRPr/>
            </a:pPr>
            <a:endParaRPr sz="2000"/>
          </a:p>
        </p:txBody>
      </p:sp>
      <p:sp>
        <p:nvSpPr>
          <p:cNvPr id="1646716263" name="Text 19"/>
          <p:cNvSpPr/>
          <p:nvPr/>
        </p:nvSpPr>
        <p:spPr bwMode="auto">
          <a:xfrm flipH="0" flipV="0">
            <a:off x="12111660" y="7711721"/>
            <a:ext cx="1899118" cy="807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292929"/>
                </a:solidFill>
                <a:latin typeface="Nunito Sans Regular"/>
                <a:ea typeface="Nunito Sans Regular"/>
                <a:cs typeface="Nunito Sans Regular"/>
              </a:rPr>
              <a:t>Qlik</a:t>
            </a:r>
            <a:endParaRPr lang="en-US" sz="4800"/>
          </a:p>
        </p:txBody>
      </p:sp>
      <p:sp>
        <p:nvSpPr>
          <p:cNvPr id="902240809" name="Shape 20"/>
          <p:cNvSpPr/>
          <p:nvPr/>
        </p:nvSpPr>
        <p:spPr bwMode="auto">
          <a:xfrm>
            <a:off x="11654402" y="7876821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  <p:txBody>
          <a:bodyPr/>
          <a:p>
            <a:pPr>
              <a:defRPr/>
            </a:pPr>
            <a:endParaRPr sz="2000"/>
          </a:p>
        </p:txBody>
      </p:sp>
      <p:sp>
        <p:nvSpPr>
          <p:cNvPr id="2005645197" name="Text 21"/>
          <p:cNvSpPr/>
          <p:nvPr/>
        </p:nvSpPr>
        <p:spPr bwMode="auto">
          <a:xfrm flipH="0" flipV="0">
            <a:off x="19532283" y="8099776"/>
            <a:ext cx="3154937" cy="649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Десктоп</a:t>
            </a:r>
            <a:endParaRPr sz="4800"/>
          </a:p>
        </p:txBody>
      </p:sp>
      <p:sp>
        <p:nvSpPr>
          <p:cNvPr id="629700988" name="Shape 22"/>
          <p:cNvSpPr/>
          <p:nvPr/>
        </p:nvSpPr>
        <p:spPr bwMode="auto">
          <a:xfrm>
            <a:off x="19075025" y="8264876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</p:sp>
      <p:sp>
        <p:nvSpPr>
          <p:cNvPr id="378063576" name="Text 23"/>
          <p:cNvSpPr/>
          <p:nvPr/>
        </p:nvSpPr>
        <p:spPr bwMode="auto">
          <a:xfrm flipH="0" flipV="0">
            <a:off x="19532283" y="8836376"/>
            <a:ext cx="5059937" cy="759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Клиент-сервер</a:t>
            </a:r>
            <a:endParaRPr sz="4800"/>
          </a:p>
        </p:txBody>
      </p:sp>
      <p:sp>
        <p:nvSpPr>
          <p:cNvPr id="1860789852" name="Shape 24"/>
          <p:cNvSpPr/>
          <p:nvPr/>
        </p:nvSpPr>
        <p:spPr bwMode="auto">
          <a:xfrm>
            <a:off x="19075025" y="9001476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</p:sp>
      <p:sp>
        <p:nvSpPr>
          <p:cNvPr id="1166610109" name="Text 25"/>
          <p:cNvSpPr/>
          <p:nvPr/>
        </p:nvSpPr>
        <p:spPr bwMode="auto">
          <a:xfrm flipH="0" flipV="0">
            <a:off x="24889833" y="8087076"/>
            <a:ext cx="4888221" cy="70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ru-RU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Об</a:t>
            </a:r>
            <a:r>
              <a:rPr lang="en-US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лако</a:t>
            </a:r>
            <a:endParaRPr sz="4800"/>
          </a:p>
        </p:txBody>
      </p:sp>
      <p:sp>
        <p:nvSpPr>
          <p:cNvPr id="283593114" name="Shape 26"/>
          <p:cNvSpPr/>
          <p:nvPr/>
        </p:nvSpPr>
        <p:spPr bwMode="auto">
          <a:xfrm>
            <a:off x="24256186" y="8252176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</p:sp>
      <p:sp>
        <p:nvSpPr>
          <p:cNvPr id="1808847952" name="Text 27"/>
          <p:cNvSpPr/>
          <p:nvPr/>
        </p:nvSpPr>
        <p:spPr bwMode="auto">
          <a:xfrm flipH="0" flipV="0">
            <a:off x="24889833" y="8823676"/>
            <a:ext cx="7251832" cy="983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74"/>
              </a:lnSpc>
              <a:buNone/>
              <a:defRPr/>
            </a:pPr>
            <a:r>
              <a:rPr lang="en-US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Мобильное приложение</a:t>
            </a:r>
            <a:br>
              <a:rPr lang="en-US" sz="48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</a:br>
            <a:r>
              <a:rPr lang="en-US" sz="3600">
                <a:solidFill>
                  <a:srgbClr val="0D0D0D"/>
                </a:solidFill>
                <a:latin typeface="Nunito Sans Regular"/>
                <a:ea typeface="Nunito Sans Regular"/>
                <a:cs typeface="Nunito Sans Regular"/>
              </a:rPr>
              <a:t>(IOS, Android)</a:t>
            </a:r>
            <a:endParaRPr sz="4800"/>
          </a:p>
        </p:txBody>
      </p:sp>
      <p:sp>
        <p:nvSpPr>
          <p:cNvPr id="968025408" name="Shape 28"/>
          <p:cNvSpPr/>
          <p:nvPr/>
        </p:nvSpPr>
        <p:spPr bwMode="auto">
          <a:xfrm>
            <a:off x="24256186" y="8988777"/>
            <a:ext cx="152418" cy="152399"/>
          </a:xfrm>
          <a:prstGeom prst="rect">
            <a:avLst/>
          </a:prstGeom>
          <a:solidFill>
            <a:srgbClr val="1A90FF"/>
          </a:solidFill>
          <a:ln/>
        </p:spPr>
      </p:sp>
      <p:pic>
        <p:nvPicPr>
          <p:cNvPr id="1564596203" name="Image 1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43142" y="16507459"/>
            <a:ext cx="1049223" cy="762003"/>
          </a:xfrm>
          <a:prstGeom prst="rect">
            <a:avLst/>
          </a:prstGeom>
        </p:spPr>
      </p:pic>
      <p:sp>
        <p:nvSpPr>
          <p:cNvPr id="196553104" name="Text 0"/>
          <p:cNvSpPr/>
          <p:nvPr/>
        </p:nvSpPr>
        <p:spPr bwMode="auto">
          <a:xfrm>
            <a:off x="31182397" y="16903699"/>
            <a:ext cx="304837" cy="469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79"/>
              </a:lnSpc>
              <a:buNone/>
              <a:defRPr/>
            </a:pPr>
            <a:r>
              <a:rPr lang="ru-RU" sz="240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74259502" name="Text 0"/>
          <p:cNvSpPr/>
          <p:nvPr/>
        </p:nvSpPr>
        <p:spPr bwMode="auto">
          <a:xfrm flipH="0" flipV="0">
            <a:off x="942764" y="10996787"/>
            <a:ext cx="5340288" cy="110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048"/>
              </a:lnSpc>
              <a:buNone/>
              <a:defRPr/>
            </a:pPr>
            <a:r>
              <a:rPr lang="en-US" sz="7000">
                <a:solidFill>
                  <a:schemeClr val="bg1"/>
                </a:solidFill>
                <a:latin typeface="Nunito Sans SemiBold"/>
                <a:ea typeface="Nunito Sans SemiBold"/>
                <a:cs typeface="Nunito Sans SemiBold"/>
              </a:rPr>
              <a:t>О </a:t>
            </a:r>
            <a:r>
              <a:rPr lang="ru-RU" sz="7000">
                <a:solidFill>
                  <a:schemeClr val="bg1"/>
                </a:solidFill>
                <a:latin typeface="Nunito Sans SemiBold"/>
                <a:ea typeface="Nunito Sans SemiBold"/>
                <a:cs typeface="Nunito Sans SemiBold"/>
              </a:rPr>
              <a:t>к</a:t>
            </a:r>
            <a:r>
              <a:rPr lang="en-US" sz="7000">
                <a:solidFill>
                  <a:schemeClr val="bg1"/>
                </a:solidFill>
                <a:latin typeface="Nunito Sans SemiBold"/>
                <a:ea typeface="Nunito Sans SemiBold"/>
                <a:cs typeface="Nunito Sans SemiBold"/>
              </a:rPr>
              <a:t>ом</a:t>
            </a:r>
            <a:r>
              <a:rPr lang="ru-RU" sz="7000">
                <a:solidFill>
                  <a:schemeClr val="bg1"/>
                </a:solidFill>
                <a:latin typeface="Nunito Sans SemiBold"/>
                <a:ea typeface="Nunito Sans SemiBold"/>
                <a:cs typeface="Nunito Sans SemiBold"/>
              </a:rPr>
              <a:t>пании</a:t>
            </a:r>
            <a:endParaRPr sz="7000">
              <a:solidFill>
                <a:schemeClr val="bg1"/>
              </a:solidFill>
            </a:endParaRPr>
          </a:p>
        </p:txBody>
      </p:sp>
      <p:sp>
        <p:nvSpPr>
          <p:cNvPr id="53096542" name="Text 0"/>
          <p:cNvSpPr/>
          <p:nvPr/>
        </p:nvSpPr>
        <p:spPr bwMode="auto">
          <a:xfrm flipH="0" flipV="0">
            <a:off x="9962586" y="629354"/>
            <a:ext cx="21720467" cy="2792586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3000">
                <a:solidFill>
                  <a:srgbClr val="1A90FF"/>
                </a:solidFill>
                <a:latin typeface="Nunito Sans SemiBold"/>
                <a:ea typeface="Nunito Sans SemiBold"/>
                <a:cs typeface="Nunito Sans SemiBold"/>
              </a:rPr>
              <a:t>Аналитическая</a:t>
            </a:r>
            <a:r>
              <a:rPr lang="ru-RU" sz="13000"/>
              <a:t> </a:t>
            </a:r>
            <a:r>
              <a:rPr lang="en-US" sz="13000">
                <a:solidFill>
                  <a:srgbClr val="292929"/>
                </a:solidFill>
                <a:latin typeface="Nunito Sans SemiBold"/>
                <a:ea typeface="Nunito Sans SemiBold"/>
                <a:cs typeface="Nunito Sans SemiBold"/>
              </a:rPr>
              <a:t>платформа</a:t>
            </a:r>
            <a:endParaRPr lang="en-US" sz="13000"/>
          </a:p>
        </p:txBody>
      </p:sp>
      <p:pic>
        <p:nvPicPr>
          <p:cNvPr id="864149876" name="Image 2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831591" y="1298227"/>
            <a:ext cx="6228149" cy="783160"/>
          </a:xfrm>
          <a:prstGeom prst="rect">
            <a:avLst/>
          </a:prstGeom>
        </p:spPr>
      </p:pic>
      <p:pic>
        <p:nvPicPr>
          <p:cNvPr id="1130989909" name="Image 5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86837" y="1036200"/>
            <a:ext cx="2281064" cy="1193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31195099" y="16903700"/>
            <a:ext cx="279435" cy="4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80"/>
              </a:lnSpc>
              <a:buNone/>
              <a:defRPr/>
            </a:pPr>
            <a:r>
              <a:rPr lang="en-US" sz="2400">
                <a:solidFill>
                  <a:srgbClr val="292929"/>
                </a:solidFill>
                <a:latin typeface="Montserrat Regular"/>
                <a:ea typeface="Montserrat Regular"/>
                <a:cs typeface="Montserrat Regular"/>
              </a:rPr>
              <a:t>3</a:t>
            </a:r>
            <a:endParaRPr lang="en-US" sz="240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3143" y="16510000"/>
            <a:ext cx="1049224" cy="76200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 bwMode="auto">
          <a:xfrm flipH="0" flipV="0">
            <a:off x="19159444" y="0"/>
            <a:ext cx="6984999" cy="9258300"/>
          </a:xfrm>
          <a:prstGeom prst="rect">
            <a:avLst/>
          </a:prstGeom>
          <a:solidFill>
            <a:srgbClr val="46B05A"/>
          </a:solidFill>
          <a:ln/>
        </p:spPr>
      </p:sp>
      <p:sp>
        <p:nvSpPr>
          <p:cNvPr id="5" name="Shape 2"/>
          <p:cNvSpPr/>
          <p:nvPr/>
        </p:nvSpPr>
        <p:spPr bwMode="auto">
          <a:xfrm flipH="0" flipV="0">
            <a:off x="0" y="0"/>
            <a:ext cx="10268338" cy="18288000"/>
          </a:xfrm>
          <a:prstGeom prst="rect">
            <a:avLst/>
          </a:prstGeom>
          <a:solidFill>
            <a:srgbClr val="009644"/>
          </a:solidFill>
          <a:ln/>
        </p:spPr>
      </p:sp>
      <p:sp>
        <p:nvSpPr>
          <p:cNvPr id="6" name="Shape 3"/>
          <p:cNvSpPr/>
          <p:nvPr/>
        </p:nvSpPr>
        <p:spPr bwMode="auto">
          <a:xfrm>
            <a:off x="10268338" y="0"/>
            <a:ext cx="2464108" cy="1828800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</p:sp>
      <p:sp>
        <p:nvSpPr>
          <p:cNvPr id="7" name="Shape 4"/>
          <p:cNvSpPr/>
          <p:nvPr/>
        </p:nvSpPr>
        <p:spPr bwMode="auto">
          <a:xfrm flipH="0" flipV="0">
            <a:off x="12681555" y="0"/>
            <a:ext cx="6477888" cy="9258300"/>
          </a:xfrm>
          <a:prstGeom prst="rect">
            <a:avLst/>
          </a:prstGeom>
          <a:solidFill>
            <a:srgbClr val="1ACC5A"/>
          </a:solidFill>
          <a:ln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hape 5"/>
          <p:cNvSpPr/>
          <p:nvPr/>
        </p:nvSpPr>
        <p:spPr bwMode="auto">
          <a:xfrm flipH="0" flipV="0">
            <a:off x="12681555" y="9258299"/>
            <a:ext cx="6477888" cy="9029700"/>
          </a:xfrm>
          <a:prstGeom prst="rect">
            <a:avLst/>
          </a:prstGeom>
          <a:solidFill>
            <a:srgbClr val="06B60E"/>
          </a:solidFill>
          <a:ln/>
        </p:spPr>
      </p:sp>
      <p:sp>
        <p:nvSpPr>
          <p:cNvPr id="9" name="Shape 6"/>
          <p:cNvSpPr/>
          <p:nvPr/>
        </p:nvSpPr>
        <p:spPr bwMode="auto">
          <a:xfrm flipH="0" flipV="0">
            <a:off x="26073888" y="0"/>
            <a:ext cx="7064389" cy="9258300"/>
          </a:xfrm>
          <a:prstGeom prst="rect">
            <a:avLst/>
          </a:prstGeom>
          <a:solidFill>
            <a:srgbClr val="439F2D"/>
          </a:solidFill>
          <a:ln/>
        </p:spPr>
      </p:sp>
      <p:sp>
        <p:nvSpPr>
          <p:cNvPr id="10" name="Text 7"/>
          <p:cNvSpPr/>
          <p:nvPr/>
        </p:nvSpPr>
        <p:spPr bwMode="auto">
          <a:xfrm flipH="0" flipV="0">
            <a:off x="20385849" y="1319388"/>
            <a:ext cx="3888871" cy="3160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Экономия на аренде серверных мощностей</a:t>
            </a:r>
            <a:endParaRPr lang="en-US" sz="4800"/>
          </a:p>
        </p:txBody>
      </p:sp>
      <p:sp>
        <p:nvSpPr>
          <p:cNvPr id="11" name="Text 8"/>
          <p:cNvSpPr/>
          <p:nvPr/>
        </p:nvSpPr>
        <p:spPr bwMode="auto">
          <a:xfrm>
            <a:off x="20033071" y="6819899"/>
            <a:ext cx="5855432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0"/>
              </a:lnSpc>
              <a:buNone/>
              <a:defRPr/>
            </a:pPr>
            <a:r>
              <a:rPr lang="en-US" sz="15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100%</a:t>
            </a:r>
            <a:endParaRPr lang="en-US" sz="15000"/>
          </a:p>
        </p:txBody>
      </p:sp>
      <p:sp>
        <p:nvSpPr>
          <p:cNvPr id="12" name="Shape 9"/>
          <p:cNvSpPr/>
          <p:nvPr/>
        </p:nvSpPr>
        <p:spPr bwMode="auto">
          <a:xfrm flipH="0" flipV="0">
            <a:off x="26144444" y="9258299"/>
            <a:ext cx="6993833" cy="9029700"/>
          </a:xfrm>
          <a:prstGeom prst="rect">
            <a:avLst/>
          </a:prstGeom>
          <a:solidFill>
            <a:srgbClr val="09B400"/>
          </a:solidFill>
          <a:ln/>
        </p:spPr>
      </p:sp>
      <p:sp>
        <p:nvSpPr>
          <p:cNvPr id="13" name="Text 10"/>
          <p:cNvSpPr/>
          <p:nvPr/>
        </p:nvSpPr>
        <p:spPr bwMode="auto">
          <a:xfrm>
            <a:off x="27145960" y="15316200"/>
            <a:ext cx="6018868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0"/>
              </a:lnSpc>
              <a:buNone/>
              <a:defRPr/>
            </a:pPr>
            <a:r>
              <a:rPr lang="ru-RU" sz="15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00:15</a:t>
            </a:r>
            <a:endParaRPr lang="en-US" sz="15000"/>
          </a:p>
        </p:txBody>
      </p:sp>
      <p:sp>
        <p:nvSpPr>
          <p:cNvPr id="14" name="Text 11"/>
          <p:cNvSpPr/>
          <p:nvPr/>
        </p:nvSpPr>
        <p:spPr bwMode="auto">
          <a:xfrm>
            <a:off x="26616793" y="9893299"/>
            <a:ext cx="6201249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Экономия</a:t>
            </a:r>
            <a:r>
              <a:rPr lang="ru-RU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 времени: результат </a:t>
            </a:r>
            <a:br>
              <a:rPr lang="ru-RU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</a:br>
            <a:r>
              <a:rPr lang="ru-RU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за считанные минуты</a:t>
            </a:r>
            <a:endParaRPr lang="en-US" sz="4800"/>
          </a:p>
        </p:txBody>
      </p:sp>
      <p:sp>
        <p:nvSpPr>
          <p:cNvPr id="15" name="Text 12"/>
          <p:cNvSpPr/>
          <p:nvPr/>
        </p:nvSpPr>
        <p:spPr bwMode="auto">
          <a:xfrm>
            <a:off x="28027905" y="1298239"/>
            <a:ext cx="6503213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Автономность</a:t>
            </a:r>
            <a:endParaRPr lang="en-US" sz="4800"/>
          </a:p>
        </p:txBody>
      </p:sp>
      <p:sp>
        <p:nvSpPr>
          <p:cNvPr id="16" name="Shape 13"/>
          <p:cNvSpPr/>
          <p:nvPr/>
        </p:nvSpPr>
        <p:spPr bwMode="auto">
          <a:xfrm flipH="0" flipV="0">
            <a:off x="19159444" y="9207499"/>
            <a:ext cx="6984999" cy="9029700"/>
          </a:xfrm>
          <a:prstGeom prst="rect">
            <a:avLst/>
          </a:prstGeom>
          <a:solidFill>
            <a:srgbClr val="00B050"/>
          </a:solidFill>
          <a:ln/>
        </p:spPr>
      </p:sp>
      <p:sp>
        <p:nvSpPr>
          <p:cNvPr id="17" name="Text 14"/>
          <p:cNvSpPr/>
          <p:nvPr/>
        </p:nvSpPr>
        <p:spPr bwMode="auto">
          <a:xfrm>
            <a:off x="20562238" y="15354299"/>
            <a:ext cx="4318540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0"/>
              </a:lnSpc>
              <a:buNone/>
              <a:defRPr/>
            </a:pPr>
            <a:r>
              <a:rPr lang="en-US" sz="15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4 Гб</a:t>
            </a:r>
            <a:endParaRPr lang="en-US" sz="15000"/>
          </a:p>
        </p:txBody>
      </p:sp>
      <p:sp>
        <p:nvSpPr>
          <p:cNvPr id="18" name="Text 15"/>
          <p:cNvSpPr/>
          <p:nvPr/>
        </p:nvSpPr>
        <p:spPr bwMode="auto">
          <a:xfrm flipH="0" flipV="0">
            <a:off x="20209460" y="9893299"/>
            <a:ext cx="5158872" cy="124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buNone/>
              <a:defRPr/>
            </a:pPr>
            <a:r>
              <a:rPr lang="en-US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Экономия вычислительных </a:t>
            </a:r>
            <a:r>
              <a:rPr lang="en-US" sz="48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ресурсов</a:t>
            </a:r>
            <a:endParaRPr lang="en-US" sz="4800"/>
          </a:p>
        </p:txBody>
      </p:sp>
      <p:sp>
        <p:nvSpPr>
          <p:cNvPr id="28" name="Text 25"/>
          <p:cNvSpPr/>
          <p:nvPr/>
        </p:nvSpPr>
        <p:spPr bwMode="auto">
          <a:xfrm>
            <a:off x="13134677" y="1142998"/>
            <a:ext cx="6503213" cy="420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ru-RU" sz="8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Быстро</a:t>
            </a:r>
            <a:endParaRPr/>
          </a:p>
          <a:p>
            <a:pPr marL="0" indent="0" algn="l">
              <a:buNone/>
              <a:defRPr/>
            </a:pPr>
            <a:r>
              <a:rPr lang="ru-RU" sz="8000">
                <a:solidFill>
                  <a:srgbClr val="FFFFFF"/>
                </a:solidFill>
                <a:latin typeface="Nunito Sans SemiBold"/>
              </a:rPr>
              <a:t>Доступно</a:t>
            </a:r>
            <a:endParaRPr/>
          </a:p>
          <a:p>
            <a:pPr marL="0" indent="0" algn="l">
              <a:buNone/>
              <a:defRPr/>
            </a:pPr>
            <a:r>
              <a:rPr lang="ru-RU" sz="8000">
                <a:solidFill>
                  <a:srgbClr val="FFFFFF"/>
                </a:solidFill>
                <a:latin typeface="Nunito Sans SemiBold"/>
              </a:rPr>
              <a:t>Удобно</a:t>
            </a:r>
            <a:endParaRPr lang="en-US" sz="8000"/>
          </a:p>
        </p:txBody>
      </p:sp>
      <p:sp>
        <p:nvSpPr>
          <p:cNvPr id="29" name="Text 26"/>
          <p:cNvSpPr/>
          <p:nvPr/>
        </p:nvSpPr>
        <p:spPr bwMode="auto">
          <a:xfrm rot="16199998">
            <a:off x="8520697" y="8193096"/>
            <a:ext cx="6185673" cy="23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400"/>
              </a:lnSpc>
              <a:buNone/>
              <a:defRPr/>
            </a:pPr>
            <a:r>
              <a:rPr lang="en-US" sz="12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No code</a:t>
            </a:r>
            <a:endParaRPr lang="en-US" sz="12000"/>
          </a:p>
        </p:txBody>
      </p:sp>
      <p:sp>
        <p:nvSpPr>
          <p:cNvPr id="30" name="Text 27"/>
          <p:cNvSpPr/>
          <p:nvPr/>
        </p:nvSpPr>
        <p:spPr bwMode="auto">
          <a:xfrm>
            <a:off x="1143143" y="3263900"/>
            <a:ext cx="5313497" cy="242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400"/>
              </a:lnSpc>
              <a:buNone/>
              <a:defRPr/>
            </a:pPr>
            <a:r>
              <a:rPr lang="en-US" sz="7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Powerpoint </a:t>
            </a:r>
            <a:endParaRPr lang="en-US" sz="7000"/>
          </a:p>
          <a:p>
            <a:pPr marL="0" indent="0" algn="l">
              <a:lnSpc>
                <a:spcPts val="8400"/>
              </a:lnSpc>
              <a:buNone/>
              <a:defRPr/>
            </a:pPr>
            <a:r>
              <a:rPr lang="en-US" sz="7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для данных</a:t>
            </a:r>
            <a:endParaRPr lang="en-US" sz="7000"/>
          </a:p>
        </p:txBody>
      </p:sp>
      <p:sp>
        <p:nvSpPr>
          <p:cNvPr id="31" name="Text 28"/>
          <p:cNvSpPr/>
          <p:nvPr/>
        </p:nvSpPr>
        <p:spPr bwMode="auto">
          <a:xfrm flipH="0" flipV="0">
            <a:off x="603333" y="5905498"/>
            <a:ext cx="9595555" cy="10148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  <a:defRPr/>
            </a:pPr>
            <a:r>
              <a:rPr lang="ru-RU" sz="3600">
                <a:solidFill>
                  <a:schemeClr val="bg1"/>
                </a:solidFill>
                <a:latin typeface="Nunito Sans Regular"/>
                <a:ea typeface="Calibri"/>
              </a:rPr>
              <a:t>Биплан24 Десктоп Базовый создан для пользователей, не имеющих специальной подготовки для работы с данными (Data Science и Business Intelligence), и является гибким инструментом анализа и визуализации данных.</a:t>
            </a:r>
            <a:endParaRPr sz="2000"/>
          </a:p>
          <a:p>
            <a:pPr>
              <a:lnSpc>
                <a:spcPts val="3750"/>
              </a:lnSpc>
              <a:defRPr/>
            </a:pPr>
            <a:endParaRPr lang="ru-RU" sz="3600">
              <a:solidFill>
                <a:srgbClr val="FFFFFF"/>
              </a:solidFill>
              <a:latin typeface="Nunito Sans Regular"/>
              <a:ea typeface="Nunito Sans Regular"/>
              <a:cs typeface="Nunito Sans Regular"/>
            </a:endParaRPr>
          </a:p>
          <a:p>
            <a:pPr>
              <a:lnSpc>
                <a:spcPts val="3750"/>
              </a:lnSpc>
              <a:defRPr/>
            </a:pP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«No-code»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платформа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Биплан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учитывает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потребности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пользователей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,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выполня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ющих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учебные, исследовательские, творческие и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другие профессиональные задачи по обработке данных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. </a:t>
            </a:r>
            <a:endParaRPr lang="en-US" sz="3600"/>
          </a:p>
          <a:p>
            <a:pPr marL="0" indent="0" algn="l">
              <a:lnSpc>
                <a:spcPts val="3750"/>
              </a:lnSpc>
              <a:buNone/>
              <a:defRPr/>
            </a:pP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endParaRPr lang="en-US" sz="3600"/>
          </a:p>
          <a:p>
            <a:pPr marL="0" indent="0" algn="l">
              <a:lnSpc>
                <a:spcPts val="3750"/>
              </a:lnSpc>
              <a:buNone/>
              <a:defRPr/>
            </a:pP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Предлагаемое решение может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работать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без доступа к сети Интернет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,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позволяет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пользователю самостоятельно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разраб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атывать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,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настр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аивать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,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обновл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ять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и 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оформл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ять</a:t>
            </a:r>
            <a:r>
              <a:rPr lang="en-US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 </a:t>
            </a:r>
            <a:r>
              <a:rPr lang="ru-RU" sz="3600">
                <a:solidFill>
                  <a:srgbClr val="FFFFFF"/>
                </a:solidFill>
                <a:latin typeface="Nunito Sans Regular"/>
                <a:ea typeface="Nunito Sans Regular"/>
                <a:cs typeface="Nunito Sans Regular"/>
              </a:rPr>
              <a:t>интерактивную визуализацию данных.</a:t>
            </a:r>
            <a:endParaRPr lang="en-US" sz="3600"/>
          </a:p>
        </p:txBody>
      </p:sp>
      <p:pic>
        <p:nvPicPr>
          <p:cNvPr id="32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441" y="977900"/>
            <a:ext cx="7314363" cy="1524000"/>
          </a:xfrm>
          <a:prstGeom prst="rect">
            <a:avLst/>
          </a:prstGeom>
        </p:spPr>
      </p:pic>
      <p:pic>
        <p:nvPicPr>
          <p:cNvPr id="33" name="Image 2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71668" y="1485903"/>
            <a:ext cx="4039910" cy="508000"/>
          </a:xfrm>
          <a:prstGeom prst="rect">
            <a:avLst/>
          </a:prstGeom>
        </p:spPr>
      </p:pic>
      <p:pic>
        <p:nvPicPr>
          <p:cNvPr id="34" name="Image 3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76303" y="2234388"/>
            <a:ext cx="1342652" cy="52267"/>
          </a:xfrm>
          <a:prstGeom prst="rect">
            <a:avLst/>
          </a:prstGeom>
        </p:spPr>
      </p:pic>
      <p:pic>
        <p:nvPicPr>
          <p:cNvPr id="35" name="Image 4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95602" y="1193152"/>
            <a:ext cx="1353566" cy="1041233"/>
          </a:xfrm>
          <a:prstGeom prst="rect">
            <a:avLst/>
          </a:prstGeom>
        </p:spPr>
      </p:pic>
      <p:pic>
        <p:nvPicPr>
          <p:cNvPr id="36" name="Image 5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56080" y="1400271"/>
            <a:ext cx="1479620" cy="773965"/>
          </a:xfrm>
          <a:prstGeom prst="rect">
            <a:avLst/>
          </a:prstGeom>
        </p:spPr>
      </p:pic>
      <p:pic>
        <p:nvPicPr>
          <p:cNvPr id="37" name="Image 6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104952" y="1579438"/>
            <a:ext cx="87164" cy="29589"/>
          </a:xfrm>
          <a:prstGeom prst="rect">
            <a:avLst/>
          </a:prstGeom>
        </p:spPr>
      </p:pic>
      <p:pic>
        <p:nvPicPr>
          <p:cNvPr id="38" name="Image 7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084850" y="1606159"/>
            <a:ext cx="101087" cy="37542"/>
          </a:xfrm>
          <a:prstGeom prst="rect">
            <a:avLst/>
          </a:prstGeom>
        </p:spPr>
      </p:pic>
      <p:pic>
        <p:nvPicPr>
          <p:cNvPr id="39" name="Image 8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117921" y="1633141"/>
            <a:ext cx="69296" cy="38199"/>
          </a:xfrm>
          <a:prstGeom prst="rect">
            <a:avLst/>
          </a:prstGeom>
        </p:spPr>
      </p:pic>
      <p:pic>
        <p:nvPicPr>
          <p:cNvPr id="40" name="Image 9" descr=" 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123139" y="1658801"/>
            <a:ext cx="19355" cy="3932"/>
          </a:xfrm>
          <a:prstGeom prst="rect">
            <a:avLst/>
          </a:prstGeom>
        </p:spPr>
      </p:pic>
      <p:pic>
        <p:nvPicPr>
          <p:cNvPr id="41" name="Image 10" descr=" 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041821" y="1585426"/>
            <a:ext cx="45262" cy="35827"/>
          </a:xfrm>
          <a:prstGeom prst="rect">
            <a:avLst/>
          </a:prstGeom>
        </p:spPr>
      </p:pic>
      <p:pic>
        <p:nvPicPr>
          <p:cNvPr id="42" name="Image 11" descr=" 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133456" y="1850687"/>
            <a:ext cx="40325" cy="12129"/>
          </a:xfrm>
          <a:prstGeom prst="rect">
            <a:avLst/>
          </a:prstGeom>
        </p:spPr>
      </p:pic>
      <p:pic>
        <p:nvPicPr>
          <p:cNvPr id="43" name="Image 12" descr=" 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184440" y="1820351"/>
            <a:ext cx="43519" cy="30203"/>
          </a:xfrm>
          <a:prstGeom prst="rect">
            <a:avLst/>
          </a:prstGeom>
        </p:spPr>
      </p:pic>
      <p:pic>
        <p:nvPicPr>
          <p:cNvPr id="44" name="Image 13" descr=" 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2079527" y="1646991"/>
            <a:ext cx="7825" cy="3851"/>
          </a:xfrm>
          <a:prstGeom prst="rect">
            <a:avLst/>
          </a:prstGeom>
        </p:spPr>
      </p:pic>
      <p:sp>
        <p:nvSpPr>
          <p:cNvPr id="45" name="Text 29"/>
          <p:cNvSpPr/>
          <p:nvPr/>
        </p:nvSpPr>
        <p:spPr bwMode="auto">
          <a:xfrm>
            <a:off x="31322115" y="16903700"/>
            <a:ext cx="279435" cy="4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80"/>
              </a:lnSpc>
              <a:buNone/>
              <a:defRPr/>
            </a:pPr>
            <a:r>
              <a:rPr lang="en-US" sz="24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</a:rPr>
              <a:t>3</a:t>
            </a:r>
            <a:endParaRPr lang="en-US" sz="2400"/>
          </a:p>
        </p:txBody>
      </p:sp>
      <p:pic>
        <p:nvPicPr>
          <p:cNvPr id="46" name="Image 14" descr=" 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143143" y="16510000"/>
            <a:ext cx="1049224" cy="762003"/>
          </a:xfrm>
          <a:prstGeom prst="rect">
            <a:avLst/>
          </a:prstGeom>
        </p:spPr>
      </p:pic>
      <p:sp>
        <p:nvSpPr>
          <p:cNvPr id="47" name="Text 8"/>
          <p:cNvSpPr/>
          <p:nvPr/>
        </p:nvSpPr>
        <p:spPr bwMode="auto">
          <a:xfrm>
            <a:off x="27145960" y="6819899"/>
            <a:ext cx="5855432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0"/>
              </a:lnSpc>
              <a:buNone/>
              <a:defRPr/>
            </a:pPr>
            <a:r>
              <a:rPr lang="en-US" sz="15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100%</a:t>
            </a:r>
            <a:endParaRPr lang="en-US" sz="15000"/>
          </a:p>
        </p:txBody>
      </p:sp>
      <p:sp>
        <p:nvSpPr>
          <p:cNvPr id="48" name="Text 15"/>
          <p:cNvSpPr/>
          <p:nvPr/>
        </p:nvSpPr>
        <p:spPr bwMode="auto">
          <a:xfrm>
            <a:off x="12942155" y="9893299"/>
            <a:ext cx="6503213" cy="256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ru-RU" sz="7200" b="1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ДОСТУПНО ДЛЯ ВСЕХ!</a:t>
            </a:r>
            <a:endParaRPr/>
          </a:p>
          <a:p>
            <a:pPr marL="0" indent="0" algn="l">
              <a:buNone/>
              <a:defRPr/>
            </a:pPr>
            <a:endParaRPr lang="ru-RU" sz="7200" b="1">
              <a:solidFill>
                <a:srgbClr val="FFFFFF"/>
              </a:solidFill>
              <a:latin typeface="Nunito Sans SemiBold"/>
            </a:endParaRPr>
          </a:p>
          <a:p>
            <a:pPr marL="0" indent="0" algn="l">
              <a:buNone/>
              <a:defRPr/>
            </a:pPr>
            <a:endParaRPr lang="ru-RU" sz="7200" b="1">
              <a:solidFill>
                <a:srgbClr val="FFFFFF"/>
              </a:solidFill>
              <a:latin typeface="Nunito Sans SemiBold"/>
            </a:endParaRPr>
          </a:p>
          <a:p>
            <a:pPr marL="0" indent="0" algn="l">
              <a:buNone/>
              <a:defRPr/>
            </a:pPr>
            <a:r>
              <a:rPr lang="ru-RU" sz="7200" b="1">
                <a:solidFill>
                  <a:srgbClr val="FFFFFF"/>
                </a:solidFill>
                <a:latin typeface="Nunito Sans SemiBold"/>
              </a:rPr>
              <a:t>от</a:t>
            </a:r>
            <a:endParaRPr lang="en-US" sz="7200" b="1"/>
          </a:p>
        </p:txBody>
      </p:sp>
      <p:sp>
        <p:nvSpPr>
          <p:cNvPr id="49" name="Text 10"/>
          <p:cNvSpPr/>
          <p:nvPr/>
        </p:nvSpPr>
        <p:spPr bwMode="auto">
          <a:xfrm>
            <a:off x="12879453" y="15316200"/>
            <a:ext cx="6018868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0"/>
              </a:lnSpc>
              <a:buNone/>
              <a:defRPr/>
            </a:pPr>
            <a:r>
              <a:rPr lang="ru-RU" sz="150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</a:rPr>
              <a:t>3000₽</a:t>
            </a:r>
            <a:endParaRPr lang="en-US" sz="1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Произвольный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/>
  <cp:revision>36</cp:revision>
  <dcterms:created xsi:type="dcterms:W3CDTF">2023-11-20T20:58:48Z</dcterms:created>
  <dcterms:modified xsi:type="dcterms:W3CDTF">2023-12-05T11:19:06Z</dcterms:modified>
  <cp:category/>
  <cp:contentStatus/>
  <cp:version/>
</cp:coreProperties>
</file>